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7"/>
  </p:notesMasterIdLst>
  <p:sldIdLst>
    <p:sldId id="256" r:id="rId2"/>
    <p:sldId id="279" r:id="rId3"/>
    <p:sldId id="280" r:id="rId4"/>
    <p:sldId id="258" r:id="rId5"/>
    <p:sldId id="281" r:id="rId6"/>
    <p:sldId id="282" r:id="rId7"/>
    <p:sldId id="283" r:id="rId8"/>
    <p:sldId id="284" r:id="rId9"/>
    <p:sldId id="259" r:id="rId10"/>
    <p:sldId id="260" r:id="rId11"/>
    <p:sldId id="261" r:id="rId12"/>
    <p:sldId id="262" r:id="rId13"/>
    <p:sldId id="263" r:id="rId14"/>
    <p:sldId id="264" r:id="rId15"/>
    <p:sldId id="285" r:id="rId16"/>
    <p:sldId id="266" r:id="rId17"/>
    <p:sldId id="290" r:id="rId18"/>
    <p:sldId id="267" r:id="rId19"/>
    <p:sldId id="268" r:id="rId20"/>
    <p:sldId id="287" r:id="rId21"/>
    <p:sldId id="288" r:id="rId22"/>
    <p:sldId id="292" r:id="rId23"/>
    <p:sldId id="289" r:id="rId24"/>
    <p:sldId id="286" r:id="rId25"/>
    <p:sldId id="265" r:id="rId26"/>
    <p:sldId id="293" r:id="rId27"/>
    <p:sldId id="294" r:id="rId28"/>
    <p:sldId id="295" r:id="rId29"/>
    <p:sldId id="296" r:id="rId30"/>
    <p:sldId id="269" r:id="rId31"/>
    <p:sldId id="270" r:id="rId32"/>
    <p:sldId id="273" r:id="rId33"/>
    <p:sldId id="274" r:id="rId34"/>
    <p:sldId id="271" r:id="rId35"/>
    <p:sldId id="272" r:id="rId36"/>
    <p:sldId id="275" r:id="rId37"/>
    <p:sldId id="300" r:id="rId38"/>
    <p:sldId id="276" r:id="rId39"/>
    <p:sldId id="299" r:id="rId40"/>
    <p:sldId id="277" r:id="rId41"/>
    <p:sldId id="278" r:id="rId42"/>
    <p:sldId id="301" r:id="rId43"/>
    <p:sldId id="303" r:id="rId44"/>
    <p:sldId id="304" r:id="rId45"/>
    <p:sldId id="302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B615DF-DA22-406B-9CB7-254F0F54C7D6}" type="datetimeFigureOut">
              <a:rPr lang="en-IN" smtClean="0"/>
              <a:t>12-03-2025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AA52A3-8881-43EA-95A6-727787785D1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333860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0FBE4F-88AD-4323-7B2D-33134E2F28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1F327B-AB04-FDB9-D4E8-EAA3D31BD6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6FDD74-8B99-8DAE-2569-41A749E88F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90752-31C6-4106-9508-3D41713FF16B}" type="datetimeFigureOut">
              <a:rPr lang="en-IN" smtClean="0"/>
              <a:t>12-03-2025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44D799-5773-0C7F-826C-BF2E8996D4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F69FCC-7174-5236-E986-B177F55F65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3D6FA-430B-4E85-B9ED-C98F7747BA2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018373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B0AE02-E919-A3CF-B402-209766048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01386C3-4EB7-8FDB-92CB-492CF318A4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78E0C0-6AD3-2E4C-9A00-7FA9F1935F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90752-31C6-4106-9508-3D41713FF16B}" type="datetimeFigureOut">
              <a:rPr lang="en-IN" smtClean="0"/>
              <a:t>12-03-2025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8FBC0A-F265-3CE2-49A6-A0B8C0AB91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E008C1-57A7-9C11-9A82-F11B851520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3D6FA-430B-4E85-B9ED-C98F7747BA2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728958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CC1DC85-09AF-86C9-F282-5CC7BD85C3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86FD4BA-F830-9FEA-0262-3B7620DA7D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6AAAE7-FB84-A638-0CE4-40F9FCC2CC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90752-31C6-4106-9508-3D41713FF16B}" type="datetimeFigureOut">
              <a:rPr lang="en-IN" smtClean="0"/>
              <a:t>12-03-2025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2138DB-983B-F1E5-0980-87847736A5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878BE3-188E-DA8C-1E96-CC6125828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3D6FA-430B-4E85-B9ED-C98F7747BA2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909098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562" y="273352"/>
            <a:ext cx="10972120" cy="1145009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09562" y="1604515"/>
            <a:ext cx="10972120" cy="3977484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  <p:extLst>
      <p:ext uri="{BB962C8B-B14F-4D97-AF65-F5344CB8AC3E}">
        <p14:creationId xmlns:p14="http://schemas.microsoft.com/office/powerpoint/2010/main" val="25394126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98FBB-8F46-CCDE-9A90-29795300C1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C57E65-EBF7-84A4-2A66-0BA7851181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4A6BDD-4A4A-CC26-87C0-4D609950F9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90752-31C6-4106-9508-3D41713FF16B}" type="datetimeFigureOut">
              <a:rPr lang="en-IN" smtClean="0"/>
              <a:t>12-03-2025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58115-6280-0DA5-783B-393C1CD8FB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F1B405-5039-A807-6443-DD6C5D979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3D6FA-430B-4E85-B9ED-C98F7747BA2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974814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EC9A7-D636-DC95-83E8-3F123E346E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C4E7BF-AA7C-CF2A-9B28-5C7A3A669E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9F73F2-6BCF-E5D7-A893-3383381C53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90752-31C6-4106-9508-3D41713FF16B}" type="datetimeFigureOut">
              <a:rPr lang="en-IN" smtClean="0"/>
              <a:t>12-03-2025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3350DA-1078-3780-7A86-6527F2F3BB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74CDCA-FBF7-234D-9113-60BDD53ED2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3D6FA-430B-4E85-B9ED-C98F7747BA2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571632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64D334-9A28-3B83-7B7F-419866867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BD3BF-55F5-F3BC-7E47-33999B9AD0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D56457-4FA9-6A49-D4FD-E382FD1165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4436A6-C14E-049E-9A46-DB4EFB6D82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90752-31C6-4106-9508-3D41713FF16B}" type="datetimeFigureOut">
              <a:rPr lang="en-IN" smtClean="0"/>
              <a:t>12-03-2025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7797E5-0719-7206-9924-85A7375C99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9117C3-759E-28A1-AC56-4713C81899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3D6FA-430B-4E85-B9ED-C98F7747BA2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154949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53E767-8674-BE75-B8C7-67032078B6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DB6579-81A4-1680-9068-CCA142B509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83B029-A58A-F5EC-23AE-DA44593848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83A2D3-2082-99DE-7449-1588D8374E1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9B387DF-73F0-CC90-3440-2E887EC96D8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7EDBEA3-8919-AC24-11E9-09275A1651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90752-31C6-4106-9508-3D41713FF16B}" type="datetimeFigureOut">
              <a:rPr lang="en-IN" smtClean="0"/>
              <a:t>12-03-2025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AE36C98-E814-0377-DFB9-1E9EAA93FC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D10682E-774D-BC86-39A1-A1DAAB6A7E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3D6FA-430B-4E85-B9ED-C98F7747BA2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994889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A632A-05FC-EE53-AC48-E626FFC84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6F57306-B9D2-C2F8-F9DB-AEC1DD2594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90752-31C6-4106-9508-3D41713FF16B}" type="datetimeFigureOut">
              <a:rPr lang="en-IN" smtClean="0"/>
              <a:t>12-03-2025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0965B5B-A154-5F77-607C-AAFC63C10A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633058-5C43-D145-6B4E-A04ABA2FA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3D6FA-430B-4E85-B9ED-C98F7747BA2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942703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709DE2B-7461-F923-7E7E-F39F735A6D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90752-31C6-4106-9508-3D41713FF16B}" type="datetimeFigureOut">
              <a:rPr lang="en-IN" smtClean="0"/>
              <a:t>12-03-2025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A74831C-8BE5-C293-C989-BCF69F12E6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10A036-DEEA-93D8-3062-2D2A03A463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3D6FA-430B-4E85-B9ED-C98F7747BA2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315816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A6920-B0F4-AF85-6526-DBA174AFCC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CC7D0A-B7C2-875E-43FC-C17B6D733C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02C8D8-2133-E6B3-1EE7-3E076DBB1B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EB6CE0-68B2-3E02-B0CC-958FD3192C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90752-31C6-4106-9508-3D41713FF16B}" type="datetimeFigureOut">
              <a:rPr lang="en-IN" smtClean="0"/>
              <a:t>12-03-2025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333103-ADDC-BDCE-3C6C-FAC0E9A897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498D16-658C-CFA3-4A76-FBA080536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3D6FA-430B-4E85-B9ED-C98F7747BA2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022712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DE7BEA-6088-9694-59DB-91962154B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966F78F-7757-048A-ECA2-CAC558C785F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94AC58-CDCE-0ECA-3A30-0290136D27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240BE4-0DF6-6DE8-3AF0-417582F6EF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90752-31C6-4106-9508-3D41713FF16B}" type="datetimeFigureOut">
              <a:rPr lang="en-IN" smtClean="0"/>
              <a:t>12-03-2025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D11705-B851-6500-C4AD-D23E37AA9E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6E0F21-1894-0EE5-B32B-DF6F47018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3D6FA-430B-4E85-B9ED-C98F7747BA2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081711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3D6D640-F51B-240B-4CCD-E66BFCBCB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CC5F5E-4D72-8AB7-D1F9-52879362A0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1858D0-49DA-E063-1E21-FE6039F322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090752-31C6-4106-9508-3D41713FF16B}" type="datetimeFigureOut">
              <a:rPr lang="en-IN" smtClean="0"/>
              <a:t>12-03-2025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022580-0E84-B1BC-5917-57C929B527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5A3956-3C46-7307-A3D5-BA8821A699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83D6FA-430B-4E85-B9ED-C98F7747BA2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197893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microsoft.com/office/2007/relationships/hdphoto" Target="../media/hdphoto5.wdp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microsoft.com/office/2007/relationships/hdphoto" Target="../media/hdphoto6.wdp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4" Type="http://schemas.microsoft.com/office/2007/relationships/hdphoto" Target="../media/hdphoto8.wdp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0229DC-B06B-7077-ACC7-4A3FB65AE2C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rgbClr val="EE0000"/>
                </a:solidFill>
              </a:rPr>
              <a:t>C</a:t>
            </a:r>
            <a:r>
              <a:rPr lang="en-US" sz="6000" dirty="0">
                <a:solidFill>
                  <a:srgbClr val="EE0000"/>
                </a:solidFill>
              </a:rPr>
              <a:t>olor </a:t>
            </a:r>
            <a:r>
              <a:rPr lang="en-US" dirty="0">
                <a:solidFill>
                  <a:srgbClr val="EE0000"/>
                </a:solidFill>
              </a:rPr>
              <a:t>M</a:t>
            </a:r>
            <a:r>
              <a:rPr lang="en-US" sz="6000" dirty="0">
                <a:solidFill>
                  <a:srgbClr val="EE0000"/>
                </a:solidFill>
              </a:rPr>
              <a:t>odel </a:t>
            </a:r>
            <a:endParaRPr lang="en-IN" b="1" dirty="0">
              <a:solidFill>
                <a:srgbClr val="EE0000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017AF2-B905-8220-A1C1-66926ED4B16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sz="4800" dirty="0">
                <a:solidFill>
                  <a:srgbClr val="000000"/>
                </a:solidFill>
                <a:latin typeface="OGFMIE+TimesNewRoman"/>
              </a:rPr>
              <a:t>“</a:t>
            </a:r>
            <a:r>
              <a:rPr lang="en-IN" sz="4800" b="0" i="0" u="none" strike="noStrike" baseline="0" dirty="0">
                <a:solidFill>
                  <a:srgbClr val="000000"/>
                </a:solidFill>
                <a:latin typeface="OGFMIE+TimesNewRoman"/>
              </a:rPr>
              <a:t>illumination models”</a:t>
            </a:r>
            <a:endParaRPr lang="en-IN" sz="6000" dirty="0"/>
          </a:p>
          <a:p>
            <a:r>
              <a:rPr lang="en-US" sz="4000" dirty="0">
                <a:solidFill>
                  <a:srgbClr val="EE0000"/>
                </a:solidFill>
              </a:rPr>
              <a:t>RGB, YIQ, CMY, HSV</a:t>
            </a:r>
            <a:endParaRPr lang="en-IN" sz="4000" dirty="0"/>
          </a:p>
        </p:txBody>
      </p:sp>
    </p:spTree>
    <p:extLst>
      <p:ext uri="{BB962C8B-B14F-4D97-AF65-F5344CB8AC3E}">
        <p14:creationId xmlns:p14="http://schemas.microsoft.com/office/powerpoint/2010/main" val="16468076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53" y="0"/>
            <a:ext cx="8229954" cy="1145009"/>
          </a:xfrm>
        </p:spPr>
        <p:txBody>
          <a:bodyPr/>
          <a:lstStyle/>
          <a:p>
            <a:pPr algn="ctr"/>
            <a:r>
              <a:rPr lang="en-US" dirty="0"/>
              <a:t>Diffuse reflection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1022555" y="886596"/>
            <a:ext cx="10743713" cy="32675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9232" indent="-259232" algn="just">
              <a:spcBef>
                <a:spcPts val="544"/>
              </a:spcBef>
              <a:spcAft>
                <a:spcPts val="544"/>
              </a:spcAft>
              <a:buFont typeface="Arial" panose="020B0604020202020204" pitchFamily="34" charset="0"/>
              <a:buChar char="•"/>
            </a:pPr>
            <a:r>
              <a:rPr lang="en-US" sz="2000" b="0" i="0" u="none" strike="noStrike" baseline="0" dirty="0">
                <a:solidFill>
                  <a:srgbClr val="000000"/>
                </a:solidFill>
                <a:latin typeface="OGFMIE+TimesNewRoman"/>
              </a:rPr>
              <a:t>characteristic of light reflected from a dull, non-shiny surface. </a:t>
            </a:r>
          </a:p>
          <a:p>
            <a:pPr marL="259232" indent="-259232" algn="just">
              <a:spcBef>
                <a:spcPts val="544"/>
              </a:spcBef>
              <a:spcAft>
                <a:spcPts val="544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surface reflect light in all the direction in equal amount then the resulting reflection is called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diffuse reflection. </a:t>
            </a:r>
          </a:p>
          <a:p>
            <a:pPr marL="259232" indent="-259232" algn="just">
              <a:spcBef>
                <a:spcPts val="544"/>
              </a:spcBef>
              <a:spcAft>
                <a:spcPts val="544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Ambient light reflection is approximation of global diffuse lighting effects.</a:t>
            </a:r>
          </a:p>
          <a:p>
            <a:pPr marL="259232" indent="-259232" algn="just">
              <a:spcBef>
                <a:spcPts val="544"/>
              </a:spcBef>
              <a:spcAft>
                <a:spcPts val="544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Diffuse reflections are constant over each surface independent of our viewing direction.</a:t>
            </a:r>
          </a:p>
          <a:p>
            <a:pPr marL="259232" indent="-259232" algn="just">
              <a:spcBef>
                <a:spcPts val="544"/>
              </a:spcBef>
              <a:spcAft>
                <a:spcPts val="544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Amount of reflected light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-&gt;</a:t>
            </a:r>
            <a:r>
              <a:rPr lang="fr-F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diffuse réfection coefficient or diffuse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reflectivity. </a:t>
            </a:r>
          </a:p>
          <a:p>
            <a:pPr algn="just">
              <a:spcBef>
                <a:spcPts val="544"/>
              </a:spcBef>
              <a:spcAft>
                <a:spcPts val="544"/>
              </a:spcAft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	0 &lt; 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&lt; 1 , depending on reflecting property. </a:t>
            </a:r>
          </a:p>
          <a:p>
            <a:pPr marL="259232" indent="-259232" algn="just">
              <a:spcBef>
                <a:spcPts val="544"/>
              </a:spcBef>
              <a:spcAft>
                <a:spcPts val="544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Shiny surface reflect more light so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assign larger value while dull surface assign small value.</a:t>
            </a:r>
          </a:p>
          <a:p>
            <a:pPr marL="259232" indent="-259232" algn="just">
              <a:spcBef>
                <a:spcPts val="544"/>
              </a:spcBef>
              <a:spcAft>
                <a:spcPts val="544"/>
              </a:spcAft>
              <a:buFont typeface="Arial" panose="020B0604020202020204" pitchFamily="34" charset="0"/>
              <a:buChar char="•"/>
            </a:pPr>
            <a:r>
              <a:rPr lang="en-US" sz="2000" b="0" i="0" u="none" strike="noStrike" baseline="0" dirty="0">
                <a:solidFill>
                  <a:srgbClr val="000000"/>
                </a:solidFill>
                <a:latin typeface="OGFMIE+TimesNewRoman"/>
              </a:rPr>
              <a:t>Ex- A very rough surface appears equally bright from all viewing directions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C5AAA9-728F-CF86-9E13-99A27E4131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99591" y="4819436"/>
            <a:ext cx="6444189" cy="17796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0EFFDBE-4365-3FB5-7BFE-6A03F74514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2449" y="4357146"/>
            <a:ext cx="3006985" cy="2222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1353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229031" y="879567"/>
            <a:ext cx="9783097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spcBef>
                <a:spcPts val="544"/>
              </a:spcBef>
              <a:spcAft>
                <a:spcPts val="544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Assume: the diffuse reflection from source are scattered with equal intensity in all directions, independent of the viewing direction such a surface are sometimes referred as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ideal diffuse reflector or Lambertian reflector.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spcBef>
                <a:spcPts val="544"/>
              </a:spcBef>
              <a:spcAft>
                <a:spcPts val="544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law states that the radiant energy from any small surface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area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any direction Ø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𝑛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relative to surface normal is proportional to 𝑐𝑜𝑠Ø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𝑛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59232" indent="-259232" algn="just">
              <a:spcBef>
                <a:spcPts val="544"/>
              </a:spcBef>
              <a:spcAft>
                <a:spcPts val="544"/>
              </a:spcAft>
              <a:buFont typeface="Arial" panose="020B0604020202020204" pitchFamily="34" charset="0"/>
              <a:buChar char="•"/>
            </a:pPr>
            <a:r>
              <a:rPr lang="fr-FR" sz="2000" i="0" u="none" strike="noStrike" baseline="0" dirty="0" err="1">
                <a:solidFill>
                  <a:srgbClr val="000000"/>
                </a:solidFill>
                <a:latin typeface="OGFMKG+TimesNewRoman,Bold"/>
              </a:rPr>
              <a:t>K</a:t>
            </a:r>
            <a:r>
              <a:rPr lang="fr-FR" sz="2800" i="0" u="none" strike="noStrike" baseline="-25000" dirty="0" err="1">
                <a:solidFill>
                  <a:srgbClr val="000000"/>
                </a:solidFill>
                <a:latin typeface="OGFMKG+TimesNewRoman,Bold"/>
              </a:rPr>
              <a:t>d</a:t>
            </a:r>
            <a:r>
              <a:rPr lang="fr-FR" sz="2800" i="0" u="none" strike="noStrike" baseline="-25000" dirty="0">
                <a:solidFill>
                  <a:srgbClr val="000000"/>
                </a:solidFill>
                <a:latin typeface="OGFMKG+TimesNewRoman,Bold"/>
              </a:rPr>
              <a:t> </a:t>
            </a:r>
            <a:r>
              <a:rPr lang="fr-FR" sz="2000" i="0" u="none" strike="noStrike" baseline="0" dirty="0">
                <a:solidFill>
                  <a:srgbClr val="000000"/>
                </a:solidFill>
                <a:latin typeface="OGFMKG+TimesNewRoman,Bold"/>
              </a:rPr>
              <a:t>→diffuse </a:t>
            </a:r>
            <a:r>
              <a:rPr lang="fr-FR" sz="2000" i="0" u="none" strike="noStrike" baseline="0" dirty="0" err="1">
                <a:solidFill>
                  <a:srgbClr val="000000"/>
                </a:solidFill>
                <a:latin typeface="OGFMKG+TimesNewRoman,Bold"/>
              </a:rPr>
              <a:t>reflection</a:t>
            </a:r>
            <a:r>
              <a:rPr lang="fr-FR" sz="2000" i="0" u="none" strike="noStrike" baseline="0" dirty="0">
                <a:solidFill>
                  <a:srgbClr val="000000"/>
                </a:solidFill>
                <a:latin typeface="OGFMKG+TimesNewRoman,Bold"/>
              </a:rPr>
              <a:t> coefficient or diffuse </a:t>
            </a:r>
            <a:r>
              <a:rPr lang="fr-FR" sz="2000" i="0" u="none" strike="noStrike" baseline="0" dirty="0" err="1">
                <a:solidFill>
                  <a:srgbClr val="000000"/>
                </a:solidFill>
                <a:latin typeface="OGFMKG+TimesNewRoman,Bold"/>
              </a:rPr>
              <a:t>reflectivity</a:t>
            </a:r>
            <a:r>
              <a:rPr lang="fr-FR" sz="2000" i="0" u="none" strike="noStrike" baseline="0" dirty="0">
                <a:solidFill>
                  <a:srgbClr val="000000"/>
                </a:solidFill>
                <a:latin typeface="OGFMKG+TimesNewRoman,Bold"/>
              </a:rPr>
              <a:t>.     0 ≤ </a:t>
            </a:r>
            <a:r>
              <a:rPr lang="fr-FR" sz="2000" i="0" u="none" strike="noStrike" baseline="0" dirty="0" err="1">
                <a:solidFill>
                  <a:srgbClr val="000000"/>
                </a:solidFill>
                <a:latin typeface="OGFMKG+TimesNewRoman,Bold"/>
              </a:rPr>
              <a:t>K</a:t>
            </a:r>
            <a:r>
              <a:rPr lang="fr-FR" sz="2000" i="0" u="none" strike="noStrike" baseline="-25000" dirty="0" err="1">
                <a:solidFill>
                  <a:srgbClr val="000000"/>
                </a:solidFill>
                <a:latin typeface="OGFMKG+TimesNewRoman,Bold"/>
              </a:rPr>
              <a:t>d</a:t>
            </a:r>
            <a:r>
              <a:rPr lang="fr-FR" sz="2000" i="0" u="none" strike="noStrike" baseline="30000" dirty="0">
                <a:solidFill>
                  <a:srgbClr val="000000"/>
                </a:solidFill>
                <a:latin typeface="OGFMKG+TimesNewRoman,Bold"/>
              </a:rPr>
              <a:t> </a:t>
            </a:r>
            <a:r>
              <a:rPr lang="fr-FR" sz="2000" i="0" u="none" strike="noStrike" baseline="0" dirty="0">
                <a:solidFill>
                  <a:srgbClr val="000000"/>
                </a:solidFill>
                <a:latin typeface="OGFMKG+TimesNewRoman,Bold"/>
              </a:rPr>
              <a:t>≤ 1</a:t>
            </a:r>
          </a:p>
          <a:p>
            <a:pPr marL="259232" indent="-259232" algn="just">
              <a:spcBef>
                <a:spcPts val="544"/>
              </a:spcBef>
              <a:spcAft>
                <a:spcPts val="544"/>
              </a:spcAft>
              <a:buFont typeface="Arial" panose="020B0604020202020204" pitchFamily="34" charset="0"/>
              <a:buChar char="•"/>
            </a:pPr>
            <a:r>
              <a:rPr lang="en-US" sz="2000" i="0" u="none" strike="noStrike" baseline="0" dirty="0">
                <a:solidFill>
                  <a:srgbClr val="000000"/>
                </a:solidFill>
                <a:latin typeface="OGFMIE+TimesNewRoman"/>
              </a:rPr>
              <a:t>I</a:t>
            </a:r>
            <a:r>
              <a:rPr lang="en-US" sz="2800" i="0" u="none" strike="noStrike" baseline="-25000" dirty="0">
                <a:solidFill>
                  <a:srgbClr val="000000"/>
                </a:solidFill>
                <a:latin typeface="OGFMIE+TimesNewRoman"/>
              </a:rPr>
              <a:t>d</a:t>
            </a:r>
            <a:r>
              <a:rPr lang="en-US" sz="2000" i="0" u="none" strike="noStrike" baseline="30000" dirty="0">
                <a:solidFill>
                  <a:srgbClr val="000000"/>
                </a:solidFill>
                <a:latin typeface="OGFMIE+TimesNewRoman"/>
              </a:rPr>
              <a:t> </a:t>
            </a:r>
            <a:r>
              <a:rPr lang="en-US" sz="2000" i="0" u="none" strike="noStrike" baseline="0" dirty="0">
                <a:solidFill>
                  <a:srgbClr val="000000"/>
                </a:solidFill>
                <a:latin typeface="OGFMIE+TimesNewRoman"/>
              </a:rPr>
              <a:t>→ Intensity of incident diffused light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59232" indent="-259232" algn="just">
              <a:spcBef>
                <a:spcPts val="544"/>
              </a:spcBef>
              <a:spcAft>
                <a:spcPts val="544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=&gt;</a:t>
            </a:r>
          </a:p>
          <a:p>
            <a:pPr marL="259232" indent="-259232" algn="just">
              <a:spcBef>
                <a:spcPts val="544"/>
              </a:spcBef>
              <a:spcAft>
                <a:spcPts val="544"/>
              </a:spcAft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59232" indent="-259232" algn="just">
              <a:spcBef>
                <a:spcPts val="544"/>
              </a:spcBef>
              <a:spcAft>
                <a:spcPts val="544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=&gt;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rcRect l="18669" t="-12236" r="16109" b="12236"/>
          <a:stretch/>
        </p:blipFill>
        <p:spPr>
          <a:xfrm>
            <a:off x="7076661" y="4798908"/>
            <a:ext cx="3701244" cy="175596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FC2E4D8-B951-917E-9D09-03E6645CB2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1046" y="3380170"/>
            <a:ext cx="1857634" cy="4191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3DF57D0-9575-BF5A-C831-5AC04D596F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15817" y="4518857"/>
            <a:ext cx="3780183" cy="20360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238FD13-29A0-2D16-8955-C7E46CE266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31046" y="4073729"/>
            <a:ext cx="1857634" cy="43821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3BC9A1F-D86C-F89D-379F-6755A7516D67}"/>
              </a:ext>
            </a:extLst>
          </p:cNvPr>
          <p:cNvSpPr txBox="1"/>
          <p:nvPr/>
        </p:nvSpPr>
        <p:spPr>
          <a:xfrm>
            <a:off x="1573161" y="226702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Lambert’s cosine law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31378979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35EB929-E785-960B-4146-7286A5B821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8539" y="855908"/>
            <a:ext cx="2648320" cy="14289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3BD97C4-3044-9BA6-F1C8-34B3CD03B3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64607" y="2329789"/>
            <a:ext cx="8449854" cy="154326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7E1A85B-226C-2D36-E873-4F23E9CFA591}"/>
              </a:ext>
            </a:extLst>
          </p:cNvPr>
          <p:cNvSpPr txBox="1"/>
          <p:nvPr/>
        </p:nvSpPr>
        <p:spPr>
          <a:xfrm>
            <a:off x="1567898" y="4183750"/>
            <a:ext cx="79438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/>
            <a:r>
              <a:rPr lang="en-US" sz="2400" b="1" i="0" u="none" strike="noStrike" baseline="0" dirty="0">
                <a:solidFill>
                  <a:srgbClr val="000000"/>
                </a:solidFill>
                <a:latin typeface="OGFMKG+TimesNewRoman,Bold"/>
              </a:rPr>
              <a:t>Combined effect of ambient and diffused reflection </a:t>
            </a:r>
            <a:endParaRPr lang="en-US" sz="2400" b="0" i="0" u="none" strike="noStrike" baseline="0" dirty="0">
              <a:solidFill>
                <a:srgbClr val="000000"/>
              </a:solidFill>
              <a:latin typeface="OGFMKG+TimesNewRoman,Bold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016DA9E-333C-FEE3-8214-AEC0B3CDCF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9683" y="5137723"/>
            <a:ext cx="6925839" cy="536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3497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044550" y="0"/>
            <a:ext cx="8229954" cy="1145009"/>
          </a:xfrm>
        </p:spPr>
        <p:txBody>
          <a:bodyPr/>
          <a:lstStyle/>
          <a:p>
            <a:pPr algn="ctr"/>
            <a:r>
              <a:rPr lang="en-US" sz="2903" b="1" dirty="0"/>
              <a:t>Specular Reflection and the </a:t>
            </a:r>
            <a:r>
              <a:rPr lang="en-US" sz="2903" b="1" dirty="0" err="1"/>
              <a:t>Phong</a:t>
            </a:r>
            <a:r>
              <a:rPr lang="en-US" sz="2903" b="1" dirty="0"/>
              <a:t> Model.</a:t>
            </a:r>
            <a:endParaRPr lang="en-US" sz="2903" dirty="0"/>
          </a:p>
        </p:txBody>
      </p:sp>
      <p:sp>
        <p:nvSpPr>
          <p:cNvPr id="5" name="Rectangle 4"/>
          <p:cNvSpPr/>
          <p:nvPr/>
        </p:nvSpPr>
        <p:spPr>
          <a:xfrm>
            <a:off x="944217" y="876056"/>
            <a:ext cx="10306879" cy="55286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specular reflection -</a:t>
            </a:r>
            <a:r>
              <a:rPr lang="en-US" sz="24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when the reflection is stronger in one viewing direction, i.e., there is a </a:t>
            </a:r>
            <a:r>
              <a:rPr lang="en-US" sz="2400" b="0" i="0" u="none" strike="noStrike" baseline="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bright spot</a:t>
            </a:r>
            <a:r>
              <a:rPr lang="en-US" sz="24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called a specular highlight 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such as polished metal we see a highlight, or bright spot, at certain viewing directions. </a:t>
            </a:r>
          </a:p>
          <a:p>
            <a:pPr marL="259232" indent="-259232" algn="just">
              <a:buFont typeface="Arial" panose="020B0604020202020204" pitchFamily="34" charset="0"/>
              <a:buChar char="•"/>
            </a:pPr>
            <a:endParaRPr lang="en-US" sz="1633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59232" indent="-259232" algn="just">
              <a:buFont typeface="Arial" panose="020B0604020202020204" pitchFamily="34" charset="0"/>
              <a:buChar char="•"/>
            </a:pPr>
            <a:endParaRPr lang="en-US" sz="1633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59232" indent="-259232" algn="just">
              <a:buFont typeface="Arial" panose="020B0604020202020204" pitchFamily="34" charset="0"/>
              <a:buChar char="•"/>
            </a:pPr>
            <a:endParaRPr lang="en-US" sz="1633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59232" indent="-259232" algn="just">
              <a:buFont typeface="Arial" panose="020B0604020202020204" pitchFamily="34" charset="0"/>
              <a:buChar char="•"/>
            </a:pPr>
            <a:endParaRPr lang="en-US" sz="1633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59232" indent="-259232" algn="just">
              <a:buFont typeface="Arial" panose="020B0604020202020204" pitchFamily="34" charset="0"/>
              <a:buChar char="•"/>
            </a:pPr>
            <a:endParaRPr lang="en-US" sz="1633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59232" indent="-259232" algn="just">
              <a:buFont typeface="Arial" panose="020B0604020202020204" pitchFamily="34" charset="0"/>
              <a:buChar char="•"/>
            </a:pPr>
            <a:endParaRPr lang="en-US" sz="1633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59232" indent="-259232" algn="just">
              <a:buFont typeface="Arial" panose="020B0604020202020204" pitchFamily="34" charset="0"/>
              <a:buChar char="•"/>
            </a:pPr>
            <a:endParaRPr lang="en-US" sz="1633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1633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59232" indent="-259232" algn="just">
              <a:buFont typeface="Arial" panose="020B0604020202020204" pitchFamily="34" charset="0"/>
              <a:buChar char="•"/>
            </a:pPr>
            <a:endParaRPr lang="en-US" sz="1633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59232" indent="-259232" algn="just">
              <a:buFont typeface="Arial" panose="020B0604020202020204" pitchFamily="34" charset="0"/>
              <a:buChar char="•"/>
            </a:pPr>
            <a:endParaRPr lang="en-US" sz="1633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59232" indent="-259232" algn="just">
              <a:buFont typeface="Arial" panose="020B0604020202020204" pitchFamily="34" charset="0"/>
              <a:buChar char="•"/>
            </a:pPr>
            <a:endParaRPr lang="en-US" sz="1633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59232" indent="-259232" algn="just">
              <a:buFont typeface="Arial" panose="020B0604020202020204" pitchFamily="34" charset="0"/>
              <a:buChar char="•"/>
            </a:pPr>
            <a:endParaRPr lang="en-US" sz="1633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59232" indent="-259232" algn="just">
              <a:buFont typeface="Arial" panose="020B0604020202020204" pitchFamily="34" charset="0"/>
              <a:buChar char="•"/>
            </a:pPr>
            <a:endParaRPr lang="en-US" sz="1633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59232" indent="-259232" algn="just">
              <a:buFont typeface="Arial" panose="020B0604020202020204" pitchFamily="34" charset="0"/>
              <a:buChar char="•"/>
            </a:pPr>
            <a:endParaRPr lang="en-US" sz="1633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59232" indent="-259232" algn="just">
              <a:buFont typeface="Arial" panose="020B0604020202020204" pitchFamily="34" charset="0"/>
              <a:buChar char="•"/>
            </a:pPr>
            <a:endParaRPr lang="en-US" sz="1633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59232" indent="-259232" algn="just">
              <a:buFont typeface="Arial" panose="020B0604020202020204" pitchFamily="34" charset="0"/>
              <a:buChar char="•"/>
            </a:pPr>
            <a:endParaRPr lang="en-US" sz="1633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59232" indent="-259232" algn="just">
              <a:buFont typeface="Arial" panose="020B0604020202020204" pitchFamily="34" charset="0"/>
              <a:buChar char="•"/>
            </a:pPr>
            <a:r>
              <a:rPr lang="en-US" sz="2400" b="0" i="0" u="none" strike="noStrike" baseline="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highlighting</a:t>
            </a:r>
            <a:r>
              <a:rPr lang="en-US" sz="24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 more pronounced on shiny surfaces than on dull surfaces.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1FE3075-4A62-E445-C22C-DCB8FDCB77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75968" y="3907789"/>
            <a:ext cx="4100731" cy="17991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FC92228-44CA-78BC-CC1E-C64D9A5CE8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9107" y="2040943"/>
            <a:ext cx="5256925" cy="3733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18D0316-7BE3-B4CF-194C-C4984205D0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4550" y="2031561"/>
            <a:ext cx="1962424" cy="1743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9599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993913" y="378340"/>
            <a:ext cx="9770165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9232" indent="-259232" algn="just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Here, we use R as unit vector in direction of reflection </a:t>
            </a:r>
          </a:p>
          <a:p>
            <a:pPr marL="716432" lvl="1" indent="-259232" algn="just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 is unit vector point towards light vector </a:t>
            </a:r>
          </a:p>
          <a:p>
            <a:pPr marL="716432" lvl="1" indent="-259232" algn="just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 is unit normal vector </a:t>
            </a:r>
          </a:p>
          <a:p>
            <a:pPr marL="716432" lvl="1" indent="-259232" algn="just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V is unit vector in viewing direction. </a:t>
            </a:r>
          </a:p>
          <a:p>
            <a:pPr marL="259232" indent="-259232" algn="just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Shiny surface have a narrow specular reflection range and dull surface have wide specular reflection range. </a:t>
            </a:r>
          </a:p>
          <a:p>
            <a:pPr marL="259232" indent="-259232" algn="just"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59232" indent="-259232" algn="just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phong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specular reflection model sets the intensity of specular reflection proportional to 𝑐𝑜𝑠</a:t>
            </a:r>
            <a:r>
              <a:rPr lang="en-US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𝑛𝑠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Ø. Angle Ø varies in between 0</a:t>
            </a:r>
            <a:r>
              <a:rPr lang="en-US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to 90</a:t>
            </a:r>
            <a:r>
              <a:rPr lang="en-US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 </a:t>
            </a:r>
            <a:endParaRPr lang="en-US" baseline="30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59232" indent="-259232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Values assigned to specular reflection parameter ns is determined by the type of surface that we want to display. </a:t>
            </a:r>
          </a:p>
          <a:p>
            <a:pPr marL="716432" lvl="1" indent="-259232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shiny surface assigned ns values large nearly 100 </a:t>
            </a:r>
          </a:p>
          <a:p>
            <a:pPr marL="716432" lvl="1" indent="-259232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dull surface assigned small nearly 1.</a:t>
            </a:r>
          </a:p>
          <a:p>
            <a:pPr marL="259232" indent="-259232" algn="just">
              <a:buFont typeface="Arial" panose="020B0604020202020204" pitchFamily="34" charset="0"/>
              <a:buChar char="•"/>
            </a:pP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59232" indent="-259232" algn="just"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rcRect l="24457" r="23156" b="16124"/>
          <a:stretch/>
        </p:blipFill>
        <p:spPr>
          <a:xfrm>
            <a:off x="7608592" y="3681613"/>
            <a:ext cx="4291863" cy="207314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B92CCB8-539D-EDE4-AF87-7A0F31AF7C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52695" y="4257548"/>
            <a:ext cx="6487430" cy="2162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958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A669F-761C-0472-BC6E-05DCB2F7C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0" i="0" u="none" strike="noStrike" baseline="0" dirty="0">
                <a:solidFill>
                  <a:srgbClr val="000000"/>
                </a:solidFill>
                <a:latin typeface="OGFMIE+TimesNewRoman"/>
              </a:rPr>
              <a:t>resulting intensity in the case when all </a:t>
            </a:r>
            <a:r>
              <a:rPr lang="en-US" sz="2800" b="0" i="0" u="none" strike="noStrike" baseline="0" dirty="0">
                <a:solidFill>
                  <a:srgbClr val="EE0000"/>
                </a:solidFill>
                <a:latin typeface="OGFMIE+TimesNewRoman"/>
              </a:rPr>
              <a:t>ambient/diffuse/ specular </a:t>
            </a:r>
            <a:r>
              <a:rPr lang="en-US" sz="2800" b="0" i="0" u="none" strike="noStrike" baseline="0" dirty="0">
                <a:solidFill>
                  <a:srgbClr val="000000"/>
                </a:solidFill>
                <a:latin typeface="OGFMIE+TimesNewRoman"/>
              </a:rPr>
              <a:t>reflection occurs is </a:t>
            </a:r>
            <a:endParaRPr lang="en-IN" sz="6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8F2CB8-AE2F-4885-8E65-99704707AF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64416" y="1899408"/>
            <a:ext cx="6056529" cy="28216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971BEBA-6AFE-D333-0858-F33474B9EF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7561" y="1475150"/>
            <a:ext cx="4020111" cy="271500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E329DEC-6D54-FC8B-55F2-D501B0A78FFC}"/>
              </a:ext>
            </a:extLst>
          </p:cNvPr>
          <p:cNvSpPr txBox="1"/>
          <p:nvPr/>
        </p:nvSpPr>
        <p:spPr>
          <a:xfrm>
            <a:off x="1661650" y="5911978"/>
            <a:ext cx="841641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dirty="0"/>
              <a:t>For Demo:</a:t>
            </a:r>
          </a:p>
          <a:p>
            <a:r>
              <a:rPr lang="en-IN" sz="2400" dirty="0"/>
              <a:t>https://math.hws.edu/graphicsbook/c4/s1.html</a:t>
            </a:r>
          </a:p>
        </p:txBody>
      </p:sp>
    </p:spTree>
    <p:extLst>
      <p:ext uri="{BB962C8B-B14F-4D97-AF65-F5344CB8AC3E}">
        <p14:creationId xmlns:p14="http://schemas.microsoft.com/office/powerpoint/2010/main" val="8583370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9D6D3D1-AA5C-F6B6-C2C9-D84D9168067D}"/>
              </a:ext>
            </a:extLst>
          </p:cNvPr>
          <p:cNvSpPr txBox="1"/>
          <p:nvPr/>
        </p:nvSpPr>
        <p:spPr>
          <a:xfrm>
            <a:off x="1269723" y="660160"/>
            <a:ext cx="865946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600" b="0" i="0" u="none" strike="noStrike" baseline="0" dirty="0">
                <a:solidFill>
                  <a:srgbClr val="000000"/>
                </a:solidFill>
                <a:latin typeface="OGFMIE+TimesNewRoman"/>
              </a:rPr>
              <a:t>shading and rendering techniques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13CA4D-A6E5-22AE-9D8B-BAE77B86AD58}"/>
              </a:ext>
            </a:extLst>
          </p:cNvPr>
          <p:cNvSpPr txBox="1"/>
          <p:nvPr/>
        </p:nvSpPr>
        <p:spPr>
          <a:xfrm>
            <a:off x="1269724" y="1793220"/>
            <a:ext cx="9434720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dirty="0">
                <a:solidFill>
                  <a:srgbClr val="EE0000"/>
                </a:solidFill>
                <a:latin typeface="OGFMIE+TimesNewRoman"/>
              </a:rPr>
              <a:t>i</a:t>
            </a:r>
            <a:r>
              <a:rPr lang="en-IN" sz="2800" i="0" u="none" strike="noStrike" baseline="0" dirty="0">
                <a:solidFill>
                  <a:srgbClr val="EE0000"/>
                </a:solidFill>
                <a:latin typeface="OGFMIE+TimesNewRoman"/>
              </a:rPr>
              <a:t>llumination-</a:t>
            </a:r>
            <a:r>
              <a:rPr lang="en-IN" sz="2800" i="0" u="none" strike="noStrike" baseline="0" dirty="0">
                <a:solidFill>
                  <a:srgbClr val="000000"/>
                </a:solidFill>
                <a:latin typeface="OGFMIE+TimesNewRoman"/>
              </a:rPr>
              <a:t> colour a single pixel.</a:t>
            </a:r>
          </a:p>
          <a:p>
            <a:r>
              <a:rPr lang="en-IN" sz="2800" dirty="0">
                <a:solidFill>
                  <a:srgbClr val="EE0000"/>
                </a:solidFill>
                <a:latin typeface="OGFMIE+TimesNewRoman"/>
              </a:rPr>
              <a:t>Shading-</a:t>
            </a:r>
            <a:r>
              <a:rPr lang="en-IN" sz="2800" dirty="0">
                <a:solidFill>
                  <a:srgbClr val="000000"/>
                </a:solidFill>
                <a:latin typeface="OGFMIE+TimesNewRoman"/>
              </a:rPr>
              <a:t> </a:t>
            </a:r>
            <a:r>
              <a:rPr lang="en-IN" sz="2800" dirty="0" err="1">
                <a:solidFill>
                  <a:srgbClr val="000000"/>
                </a:solidFill>
                <a:latin typeface="OGFMIE+TimesNewRoman"/>
              </a:rPr>
              <a:t>Color</a:t>
            </a:r>
            <a:r>
              <a:rPr lang="en-IN" sz="2800" dirty="0">
                <a:solidFill>
                  <a:srgbClr val="000000"/>
                </a:solidFill>
                <a:latin typeface="OGFMIE+TimesNewRoman"/>
              </a:rPr>
              <a:t> the entire surface.</a:t>
            </a:r>
            <a:endParaRPr lang="en-IN" sz="2800" i="0" u="none" strike="noStrike" baseline="0" dirty="0">
              <a:solidFill>
                <a:srgbClr val="000000"/>
              </a:solidFill>
              <a:latin typeface="OGFMIE+TimesNewRoman"/>
            </a:endParaRPr>
          </a:p>
          <a:p>
            <a:endParaRPr lang="en-IN" sz="2800" dirty="0">
              <a:solidFill>
                <a:srgbClr val="000000"/>
              </a:solidFill>
              <a:latin typeface="OGFMIE+TimesNewRoman"/>
            </a:endParaRPr>
          </a:p>
          <a:p>
            <a:endParaRPr lang="en-IN" sz="2800" i="0" u="none" strike="noStrike" baseline="0" dirty="0">
              <a:solidFill>
                <a:srgbClr val="000000"/>
              </a:solidFill>
              <a:latin typeface="OGFMIE+TimesNewRoman"/>
            </a:endParaRPr>
          </a:p>
          <a:p>
            <a:r>
              <a:rPr lang="en-IN" sz="2800" i="0" u="none" strike="noStrike" baseline="0" dirty="0">
                <a:solidFill>
                  <a:srgbClr val="000000"/>
                </a:solidFill>
                <a:latin typeface="OGFMIE+TimesNewRoman"/>
              </a:rPr>
              <a:t>3 types of shading </a:t>
            </a:r>
            <a:endParaRPr lang="en-IN" sz="2800" dirty="0"/>
          </a:p>
          <a:p>
            <a:endParaRPr lang="en-US" sz="2800" dirty="0">
              <a:solidFill>
                <a:srgbClr val="000000"/>
              </a:solidFill>
              <a:latin typeface="OGFMKG+TimesNewRoman,Bold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800" i="0" u="none" strike="noStrike" baseline="0" dirty="0">
                <a:solidFill>
                  <a:srgbClr val="EE0000"/>
                </a:solidFill>
                <a:latin typeface="OGFMKG+TimesNewRoman,Bold"/>
              </a:rPr>
              <a:t>Constant</a:t>
            </a:r>
            <a:r>
              <a:rPr lang="en-US" sz="2800" i="0" u="none" strike="noStrike" baseline="0" dirty="0">
                <a:solidFill>
                  <a:srgbClr val="000000"/>
                </a:solidFill>
                <a:latin typeface="OGFMKG+TimesNewRoman,Bold"/>
              </a:rPr>
              <a:t> intensity shading OR </a:t>
            </a:r>
            <a:r>
              <a:rPr lang="en-US" sz="2800" i="0" u="none" strike="noStrike" baseline="0" dirty="0">
                <a:solidFill>
                  <a:srgbClr val="EE0000"/>
                </a:solidFill>
                <a:latin typeface="OGFMKG+TimesNewRoman,Bold"/>
              </a:rPr>
              <a:t>Flat shading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b="0" i="0" u="none" strike="noStrike" baseline="0" dirty="0">
                <a:solidFill>
                  <a:srgbClr val="000000"/>
                </a:solidFill>
                <a:latin typeface="OGFMIE+TimesNewRoman"/>
              </a:rPr>
              <a:t>single intensity is calculated for each polygon surface </a:t>
            </a:r>
            <a:endParaRPr lang="en-US" sz="4000" i="0" u="none" strike="noStrike" baseline="0" dirty="0">
              <a:solidFill>
                <a:srgbClr val="000000"/>
              </a:solidFill>
              <a:latin typeface="OGFMKG+TimesNewRoman,Bold"/>
            </a:endParaRPr>
          </a:p>
          <a:p>
            <a:pPr marL="342900" marR="0" indent="-342900" algn="just">
              <a:buFont typeface="+mj-lt"/>
              <a:buAutoNum type="arabicPeriod"/>
            </a:pPr>
            <a:r>
              <a:rPr lang="en-US" sz="2800" i="0" u="none" strike="noStrike" baseline="0" dirty="0" err="1">
                <a:solidFill>
                  <a:srgbClr val="EE0000"/>
                </a:solidFill>
                <a:latin typeface="OGFMKG+TimesNewRoman,Bold"/>
              </a:rPr>
              <a:t>Gouraud</a:t>
            </a:r>
            <a:r>
              <a:rPr lang="en-US" sz="2800" i="0" u="none" strike="noStrike" baseline="0" dirty="0">
                <a:solidFill>
                  <a:srgbClr val="000000"/>
                </a:solidFill>
                <a:latin typeface="OGFMKG+TimesNewRoman,Bold"/>
              </a:rPr>
              <a:t> shading OR Intensity interpolation scheme </a:t>
            </a:r>
            <a:endParaRPr lang="en-US" sz="2800" dirty="0">
              <a:solidFill>
                <a:srgbClr val="000000"/>
              </a:solidFill>
              <a:latin typeface="OGFMKG+TimesNewRoman,Bold"/>
            </a:endParaRPr>
          </a:p>
          <a:p>
            <a:pPr marL="342900" marR="0" indent="-342900" algn="just">
              <a:buFont typeface="+mj-lt"/>
              <a:buAutoNum type="arabicPeriod"/>
            </a:pPr>
            <a:r>
              <a:rPr lang="en-US" sz="2800" i="0" u="none" strike="noStrike" baseline="0" dirty="0">
                <a:solidFill>
                  <a:srgbClr val="EE0000"/>
                </a:solidFill>
                <a:latin typeface="OGFMKG+TimesNewRoman,Bold"/>
              </a:rPr>
              <a:t>Phong</a:t>
            </a:r>
            <a:r>
              <a:rPr lang="en-US" sz="2800" i="0" u="none" strike="noStrike" baseline="0" dirty="0">
                <a:solidFill>
                  <a:srgbClr val="000000"/>
                </a:solidFill>
                <a:latin typeface="OGFMKG+TimesNewRoman,Bold"/>
              </a:rPr>
              <a:t> shading OR Normal vector interpolation shading.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42861422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EDCB1F-0DB1-2B74-9D8F-9C7C127D8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i="0" u="none" strike="noStrike" baseline="0" dirty="0">
                <a:solidFill>
                  <a:srgbClr val="EE0000"/>
                </a:solidFill>
                <a:latin typeface="OGFMKG+TimesNewRoman,Bold"/>
              </a:rPr>
              <a:t>Flat shading</a:t>
            </a:r>
            <a:endParaRPr lang="en-IN" dirty="0"/>
          </a:p>
        </p:txBody>
      </p:sp>
      <p:pic>
        <p:nvPicPr>
          <p:cNvPr id="3076" name="Picture 4" descr="Flat shading">
            <a:extLst>
              <a:ext uri="{FF2B5EF4-FFF2-40B4-BE49-F238E27FC236}">
                <a16:creationId xmlns:a16="http://schemas.microsoft.com/office/drawing/2014/main" id="{03AB2EED-7567-60AA-6DB2-25CD12A88F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8574" y="692839"/>
            <a:ext cx="5031409" cy="3051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710370-6266-87F1-D7F7-340BF50AC5A2}"/>
              </a:ext>
            </a:extLst>
          </p:cNvPr>
          <p:cNvSpPr txBox="1"/>
          <p:nvPr/>
        </p:nvSpPr>
        <p:spPr>
          <a:xfrm>
            <a:off x="1342058" y="3521260"/>
            <a:ext cx="1001174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aleway" pitchFamily="2" charset="0"/>
              </a:rPr>
              <a:t>Characteristics of flat shading:</a:t>
            </a:r>
            <a:endParaRPr kumimoji="0" lang="en-US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aleway" pitchFamily="2" charset="0"/>
              </a:rPr>
              <a:t>Calculation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aleway" pitchFamily="2" charset="0"/>
              </a:rPr>
              <a:t>: One lighting calculation per polygon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aleway" pitchFamily="2" charset="0"/>
              </a:rPr>
              <a:t>Appearance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aleway" pitchFamily="2" charset="0"/>
              </a:rPr>
              <a:t>: Produces a faceted look with sharp edges between polygons, as each face has a uniform color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aleway" pitchFamily="2" charset="0"/>
              </a:rPr>
              <a:t>Performance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aleway" pitchFamily="2" charset="0"/>
              </a:rPr>
              <a:t>: Fastest among the three techniques, as it involves the least number of calculations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aleway" pitchFamily="2" charset="0"/>
              </a:rPr>
              <a:t>Use case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aleway" pitchFamily="2" charset="0"/>
              </a:rPr>
              <a:t>: Suitable for simple, low-polygon models where a faceted look is acceptable or desired</a:t>
            </a:r>
          </a:p>
        </p:txBody>
      </p:sp>
    </p:spTree>
    <p:extLst>
      <p:ext uri="{BB962C8B-B14F-4D97-AF65-F5344CB8AC3E}">
        <p14:creationId xmlns:p14="http://schemas.microsoft.com/office/powerpoint/2010/main" val="19082966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B10FC08-C07A-6E3E-51E8-C820B5077BAF}"/>
              </a:ext>
            </a:extLst>
          </p:cNvPr>
          <p:cNvSpPr txBox="1"/>
          <p:nvPr/>
        </p:nvSpPr>
        <p:spPr>
          <a:xfrm>
            <a:off x="1339298" y="491195"/>
            <a:ext cx="1011058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i="0" u="none" strike="noStrike" baseline="0" dirty="0" err="1">
                <a:solidFill>
                  <a:srgbClr val="000000"/>
                </a:solidFill>
                <a:latin typeface="OGFMKG+TimesNewRoman,Bold"/>
              </a:rPr>
              <a:t>Gouraud</a:t>
            </a:r>
            <a:r>
              <a:rPr lang="en-US" sz="2800" b="1" i="0" u="none" strike="noStrike" baseline="0" dirty="0">
                <a:solidFill>
                  <a:srgbClr val="000000"/>
                </a:solidFill>
                <a:latin typeface="OGFMKG+TimesNewRoman,Bold"/>
              </a:rPr>
              <a:t> shading OR Intensity interpolation scheme </a:t>
            </a:r>
            <a:endParaRPr lang="en-IN" sz="2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331AB1-AC94-6619-2FFE-390679631F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0465" y="1209715"/>
            <a:ext cx="4905509" cy="239110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5B43888-733B-C6AE-1606-5779469A7945}"/>
              </a:ext>
            </a:extLst>
          </p:cNvPr>
          <p:cNvSpPr txBox="1"/>
          <p:nvPr/>
        </p:nvSpPr>
        <p:spPr>
          <a:xfrm>
            <a:off x="914400" y="4437682"/>
            <a:ext cx="10416209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400" b="0" i="0" u="none" strike="noStrike" baseline="0" dirty="0">
                <a:solidFill>
                  <a:srgbClr val="000000"/>
                </a:solidFill>
                <a:latin typeface="OGFMIE+TimesNewRoman"/>
              </a:rPr>
              <a:t>polygon is rendered by linearly interpolating intensity values across the surface</a:t>
            </a:r>
          </a:p>
          <a:p>
            <a:pPr marR="0" algn="l">
              <a:spcAft>
                <a:spcPts val="1200"/>
              </a:spcAft>
            </a:pPr>
            <a:r>
              <a:rPr lang="en-IN" sz="2400" b="0" i="0" u="none" strike="noStrike" baseline="0" dirty="0">
                <a:solidFill>
                  <a:srgbClr val="000000"/>
                </a:solidFill>
                <a:latin typeface="OGFMIE+TimesNewRoman"/>
              </a:rPr>
              <a:t>1) Determine average unit normal vector at each polygon vertex. </a:t>
            </a:r>
          </a:p>
          <a:p>
            <a:pPr marR="0" algn="l">
              <a:spcAft>
                <a:spcPts val="1200"/>
              </a:spcAft>
            </a:pPr>
            <a:r>
              <a:rPr lang="en-US" sz="2400" b="0" i="0" u="none" strike="noStrike" baseline="0" dirty="0">
                <a:solidFill>
                  <a:srgbClr val="000000"/>
                </a:solidFill>
                <a:latin typeface="OGFMIE+TimesNewRoman"/>
              </a:rPr>
              <a:t>2) Apply illumination model to each vertex to calculate the </a:t>
            </a:r>
            <a:r>
              <a:rPr lang="en-US" sz="2400" b="0" i="0" u="none" strike="noStrike" baseline="0" dirty="0">
                <a:solidFill>
                  <a:srgbClr val="EE0000"/>
                </a:solidFill>
                <a:latin typeface="OGFMIE+TimesNewRoman"/>
              </a:rPr>
              <a:t>vertex intensity</a:t>
            </a:r>
            <a:r>
              <a:rPr lang="en-US" sz="2400" b="0" i="0" u="none" strike="noStrike" baseline="0" dirty="0">
                <a:solidFill>
                  <a:srgbClr val="000000"/>
                </a:solidFill>
                <a:latin typeface="OGFMIE+TimesNewRoman"/>
              </a:rPr>
              <a:t>. </a:t>
            </a:r>
          </a:p>
          <a:p>
            <a:pPr marR="0" algn="l">
              <a:spcAft>
                <a:spcPts val="1200"/>
              </a:spcAft>
            </a:pPr>
            <a:r>
              <a:rPr lang="en-US" sz="2400" b="0" i="0" u="none" strike="noStrike" baseline="0" dirty="0">
                <a:solidFill>
                  <a:srgbClr val="000000"/>
                </a:solidFill>
                <a:latin typeface="OGFMIE+TimesNewRoman"/>
              </a:rPr>
              <a:t>3) </a:t>
            </a:r>
            <a:r>
              <a:rPr lang="en-US" sz="2400" b="0" i="0" u="none" strike="noStrike" baseline="0" dirty="0">
                <a:solidFill>
                  <a:srgbClr val="EE0000"/>
                </a:solidFill>
                <a:latin typeface="OGFMIE+TimesNewRoman"/>
              </a:rPr>
              <a:t>Linearly interpolate the vertex intensities </a:t>
            </a:r>
            <a:r>
              <a:rPr lang="en-US" sz="2400" b="0" i="0" u="none" strike="noStrike" baseline="0" dirty="0">
                <a:solidFill>
                  <a:srgbClr val="000000"/>
                </a:solidFill>
                <a:latin typeface="OGFMIE+TimesNewRoman"/>
              </a:rPr>
              <a:t>over the surface of the polygon. </a:t>
            </a:r>
            <a:endParaRPr lang="en-IN" sz="2400" dirty="0"/>
          </a:p>
        </p:txBody>
      </p:sp>
      <p:pic>
        <p:nvPicPr>
          <p:cNvPr id="4098" name="Picture 2" descr="Gouraud Shading">
            <a:extLst>
              <a:ext uri="{FF2B5EF4-FFF2-40B4-BE49-F238E27FC236}">
                <a16:creationId xmlns:a16="http://schemas.microsoft.com/office/drawing/2014/main" id="{6A91FCE2-7B59-21C3-650B-9B034C9553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2224" y="1014415"/>
            <a:ext cx="4650477" cy="2818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49060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FA1EDAB-FF70-24EB-1BCD-AE9AE320DF42}"/>
              </a:ext>
            </a:extLst>
          </p:cNvPr>
          <p:cNvSpPr txBox="1"/>
          <p:nvPr/>
        </p:nvSpPr>
        <p:spPr>
          <a:xfrm>
            <a:off x="1299127" y="852247"/>
            <a:ext cx="9593746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l"/>
            <a:r>
              <a:rPr lang="en-US" sz="2800" b="1" i="0" u="none" strike="noStrike" baseline="0" dirty="0">
                <a:solidFill>
                  <a:srgbClr val="000000"/>
                </a:solidFill>
                <a:latin typeface="OGFMKG+TimesNewRoman,Bold"/>
              </a:rPr>
              <a:t>Advantages of </a:t>
            </a:r>
            <a:r>
              <a:rPr lang="en-US" sz="2800" b="1" i="0" u="none" strike="noStrike" baseline="0" dirty="0" err="1">
                <a:solidFill>
                  <a:srgbClr val="000000"/>
                </a:solidFill>
                <a:latin typeface="OGFMKG+TimesNewRoman,Bold"/>
              </a:rPr>
              <a:t>Gouraud</a:t>
            </a:r>
            <a:r>
              <a:rPr lang="en-US" sz="2800" b="1" i="0" u="none" strike="noStrike" baseline="0" dirty="0">
                <a:solidFill>
                  <a:srgbClr val="000000"/>
                </a:solidFill>
                <a:latin typeface="OGFMKG+TimesNewRoman,Bold"/>
              </a:rPr>
              <a:t> Shading: </a:t>
            </a:r>
            <a:r>
              <a:rPr lang="en-US" sz="2800" b="0" i="0" u="none" strike="noStrike" baseline="0" dirty="0">
                <a:solidFill>
                  <a:srgbClr val="000000"/>
                </a:solidFill>
                <a:latin typeface="OGFMIE+TimesNewRoman"/>
              </a:rPr>
              <a:t>It removes the intensity discontinuities associated with the constant shading model. </a:t>
            </a:r>
          </a:p>
          <a:p>
            <a:pPr marR="0" algn="l"/>
            <a:endParaRPr lang="en-US" sz="2800" b="1" i="0" u="none" strike="noStrike" baseline="0" dirty="0">
              <a:solidFill>
                <a:srgbClr val="000000"/>
              </a:solidFill>
              <a:latin typeface="OGFMKG+TimesNewRoman,Bold"/>
            </a:endParaRPr>
          </a:p>
          <a:p>
            <a:pPr marR="0" algn="l"/>
            <a:r>
              <a:rPr lang="en-US" sz="2800" b="1" i="0" u="none" strike="noStrike" baseline="0" dirty="0">
                <a:solidFill>
                  <a:srgbClr val="000000"/>
                </a:solidFill>
                <a:latin typeface="OGFMKG+TimesNewRoman,Bold"/>
              </a:rPr>
              <a:t>Deficiencies: </a:t>
            </a:r>
            <a:r>
              <a:rPr lang="en-US" sz="2800" b="0" i="0" u="none" strike="noStrike" baseline="0" dirty="0">
                <a:solidFill>
                  <a:srgbClr val="000000"/>
                </a:solidFill>
                <a:latin typeface="OGFMIE+TimesNewRoman"/>
              </a:rPr>
              <a:t>Linear intensity interpolation can cause bright and dark streaks called Mach bands to appear on the surface, these </a:t>
            </a:r>
            <a:r>
              <a:rPr lang="en-US" sz="2800" b="0" i="0" u="none" strike="noStrike" baseline="0" dirty="0" err="1">
                <a:solidFill>
                  <a:srgbClr val="000000"/>
                </a:solidFill>
                <a:latin typeface="OGFMIE+TimesNewRoman"/>
              </a:rPr>
              <a:t>mach</a:t>
            </a:r>
            <a:r>
              <a:rPr lang="en-US" sz="2800" b="0" i="0" u="none" strike="noStrike" baseline="0" dirty="0">
                <a:solidFill>
                  <a:srgbClr val="000000"/>
                </a:solidFill>
                <a:latin typeface="OGFMIE+TimesNewRoman"/>
              </a:rPr>
              <a:t> bands can be removed by using Phong shading or by dividing the surface into greater number of polygon faces. 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31416190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D6BC19-D0EE-DB91-744B-7C143B9E0B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marR="0" indent="0" algn="just">
              <a:buNone/>
            </a:pPr>
            <a:r>
              <a:rPr lang="en-US" b="0" i="0" u="none" strike="noStrike" baseline="0" dirty="0">
                <a:solidFill>
                  <a:srgbClr val="000000"/>
                </a:solidFill>
                <a:latin typeface="OGFMIE+TimesNewRoman"/>
              </a:rPr>
              <a:t>After going through this unit, you should be able to: </a:t>
            </a:r>
          </a:p>
          <a:p>
            <a:pPr marL="0" marR="0" indent="0" algn="just">
              <a:buNone/>
            </a:pPr>
            <a:r>
              <a:rPr lang="en-US" b="0" i="0" u="none" strike="noStrike" baseline="0" dirty="0">
                <a:solidFill>
                  <a:srgbClr val="000000"/>
                </a:solidFill>
                <a:latin typeface="OGFMIE+TimesNewRoman"/>
              </a:rPr>
              <a:t>• describe types of light sources and their effects; </a:t>
            </a:r>
          </a:p>
          <a:p>
            <a:pPr marL="0" marR="0" indent="0" algn="just">
              <a:buNone/>
            </a:pPr>
            <a:r>
              <a:rPr lang="en-US" b="0" i="0" u="none" strike="noStrike" baseline="0" dirty="0">
                <a:solidFill>
                  <a:srgbClr val="000000"/>
                </a:solidFill>
                <a:latin typeface="OGFMIE+TimesNewRoman"/>
              </a:rPr>
              <a:t>• discuss Illumination model </a:t>
            </a:r>
          </a:p>
          <a:p>
            <a:pPr algn="just"/>
            <a:r>
              <a:rPr lang="en-US" b="0" i="0" u="none" strike="noStrike" baseline="0" dirty="0">
                <a:solidFill>
                  <a:srgbClr val="000000"/>
                </a:solidFill>
                <a:latin typeface="OGFMIE+TimesNewRoman"/>
              </a:rPr>
              <a:t>and different reflections covered in this model; </a:t>
            </a:r>
          </a:p>
          <a:p>
            <a:pPr marL="0" marR="0" indent="0" algn="just">
              <a:buNone/>
            </a:pPr>
            <a:r>
              <a:rPr lang="en-US" b="0" i="0" u="none" strike="noStrike" baseline="0" dirty="0">
                <a:solidFill>
                  <a:srgbClr val="000000"/>
                </a:solidFill>
                <a:latin typeface="OGFMIE+TimesNewRoman"/>
              </a:rPr>
              <a:t>• discuss the concept of shading and its types, and </a:t>
            </a:r>
          </a:p>
          <a:p>
            <a:pPr marL="0" marR="0" indent="0" algn="just">
              <a:buNone/>
            </a:pPr>
            <a:r>
              <a:rPr lang="en-US" b="0" i="0" u="none" strike="noStrike" baseline="0" dirty="0">
                <a:solidFill>
                  <a:srgbClr val="000000"/>
                </a:solidFill>
                <a:latin typeface="OGFMIE+TimesNewRoman"/>
              </a:rPr>
              <a:t>• describe the concept of Ray tracing and algorithms used. </a:t>
            </a:r>
          </a:p>
          <a:p>
            <a:endParaRPr lang="en-IN" sz="4000" dirty="0"/>
          </a:p>
        </p:txBody>
      </p:sp>
    </p:spTree>
    <p:extLst>
      <p:ext uri="{BB962C8B-B14F-4D97-AF65-F5344CB8AC3E}">
        <p14:creationId xmlns:p14="http://schemas.microsoft.com/office/powerpoint/2010/main" val="35289978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11C7C-99D1-6327-CA06-B4C9568D24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28788"/>
          </a:xfrm>
        </p:spPr>
        <p:txBody>
          <a:bodyPr>
            <a:normAutofit/>
          </a:bodyPr>
          <a:lstStyle/>
          <a:p>
            <a:r>
              <a:rPr lang="en-US" sz="3200" b="1" i="0" u="none" strike="noStrike" baseline="0" dirty="0">
                <a:solidFill>
                  <a:srgbClr val="000000"/>
                </a:solidFill>
                <a:latin typeface="OGFMKG+TimesNewRoman,Bold"/>
              </a:rPr>
              <a:t>Phong shading OR Normal Vector Interpolation Shading </a:t>
            </a:r>
            <a:endParaRPr lang="en-IN" sz="6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A5A12F-6131-2E10-2343-D856490681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400628" y="1162879"/>
            <a:ext cx="4248743" cy="34199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A71F2C9-6EBD-CD4E-94D1-BCCEF45FA650}"/>
              </a:ext>
            </a:extLst>
          </p:cNvPr>
          <p:cNvSpPr txBox="1"/>
          <p:nvPr/>
        </p:nvSpPr>
        <p:spPr>
          <a:xfrm>
            <a:off x="756319" y="1074462"/>
            <a:ext cx="5846574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/>
            <a:r>
              <a:rPr lang="en-US" sz="2400" b="0" i="0" u="none" strike="noStrike" baseline="0" dirty="0">
                <a:solidFill>
                  <a:srgbClr val="000000"/>
                </a:solidFill>
                <a:latin typeface="OGFMIE+TimesNewRoman"/>
              </a:rPr>
              <a:t>Calculations involved with Phong Shading: </a:t>
            </a:r>
          </a:p>
          <a:p>
            <a:pPr marR="0" algn="just"/>
            <a:r>
              <a:rPr lang="en-IN" sz="2400" b="0" i="0" u="none" strike="noStrike" baseline="0" dirty="0" err="1">
                <a:solidFill>
                  <a:srgbClr val="000000"/>
                </a:solidFill>
                <a:latin typeface="OGFMIE+TimesNewRoman"/>
              </a:rPr>
              <a:t>i</a:t>
            </a:r>
            <a:r>
              <a:rPr lang="en-IN" sz="2400" b="0" i="0" u="none" strike="noStrike" baseline="0" dirty="0">
                <a:solidFill>
                  <a:srgbClr val="000000"/>
                </a:solidFill>
                <a:latin typeface="OGFMIE+TimesNewRoman"/>
              </a:rPr>
              <a:t>) Determine average unit normal vector at each polygon vertex. </a:t>
            </a:r>
          </a:p>
          <a:p>
            <a:pPr marR="0" algn="just"/>
            <a:r>
              <a:rPr lang="en-US" sz="2400" b="0" i="0" u="none" strike="noStrike" baseline="0" dirty="0">
                <a:solidFill>
                  <a:srgbClr val="000000"/>
                </a:solidFill>
                <a:latin typeface="OGFMIE+TimesNewRoman"/>
              </a:rPr>
              <a:t>ii) Linearly interpolate the vertex </a:t>
            </a:r>
            <a:r>
              <a:rPr lang="en-US" sz="2400" b="0" i="0" u="none" strike="noStrike" baseline="0" dirty="0" err="1">
                <a:solidFill>
                  <a:srgbClr val="000000"/>
                </a:solidFill>
                <a:latin typeface="OGFMIE+TimesNewRoman"/>
              </a:rPr>
              <a:t>normals</a:t>
            </a:r>
            <a:r>
              <a:rPr lang="en-US" sz="2400" b="0" i="0" u="none" strike="noStrike" baseline="0" dirty="0">
                <a:solidFill>
                  <a:srgbClr val="000000"/>
                </a:solidFill>
                <a:latin typeface="OGFMIE+TimesNewRoman"/>
              </a:rPr>
              <a:t> over the surface of polygon. </a:t>
            </a:r>
          </a:p>
          <a:p>
            <a:pPr marR="0" algn="l"/>
            <a:r>
              <a:rPr lang="en-US" sz="2400" b="0" i="0" u="none" strike="noStrike" baseline="0" dirty="0">
                <a:solidFill>
                  <a:srgbClr val="000000"/>
                </a:solidFill>
                <a:latin typeface="OGFMIE+TimesNewRoman"/>
              </a:rPr>
              <a:t>iii) Apply illumination model along each scan line to calculate projected pixel intensities for surface points. </a:t>
            </a:r>
            <a:endParaRPr lang="en-IN" sz="2400" dirty="0"/>
          </a:p>
        </p:txBody>
      </p:sp>
      <p:pic>
        <p:nvPicPr>
          <p:cNvPr id="5122" name="Picture 2" descr="Phong Shading">
            <a:extLst>
              <a:ext uri="{FF2B5EF4-FFF2-40B4-BE49-F238E27FC236}">
                <a16:creationId xmlns:a16="http://schemas.microsoft.com/office/drawing/2014/main" id="{6F684673-060F-44B5-5CA4-51AC0B85A4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923" y="3858661"/>
            <a:ext cx="4435257" cy="2691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06994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1BC3C6A-077D-0E6E-96FE-C9A2867BA610}"/>
              </a:ext>
            </a:extLst>
          </p:cNvPr>
          <p:cNvSpPr txBox="1"/>
          <p:nvPr/>
        </p:nvSpPr>
        <p:spPr>
          <a:xfrm>
            <a:off x="838200" y="2017718"/>
            <a:ext cx="10293626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/>
            <a:r>
              <a:rPr lang="en-IN" sz="2400" b="1" i="0" u="none" strike="noStrike" baseline="0" dirty="0">
                <a:solidFill>
                  <a:srgbClr val="000000"/>
                </a:solidFill>
                <a:latin typeface="OGFMKG+TimesNewRoman,Bold"/>
              </a:rPr>
              <a:t>Merit </a:t>
            </a:r>
            <a:endParaRPr lang="en-IN" sz="2400" b="0" i="0" u="none" strike="noStrike" baseline="0" dirty="0">
              <a:solidFill>
                <a:srgbClr val="000000"/>
              </a:solidFill>
              <a:latin typeface="OGFMKG+TimesNewRoman,Bold"/>
            </a:endParaRPr>
          </a:p>
          <a:p>
            <a:pPr marR="0" algn="l"/>
            <a:r>
              <a:rPr lang="en-US" sz="2400" b="0" i="0" u="none" strike="noStrike" baseline="0" dirty="0">
                <a:solidFill>
                  <a:srgbClr val="000000"/>
                </a:solidFill>
                <a:latin typeface="OGFMIE+TimesNewRoman"/>
              </a:rPr>
              <a:t>So, by finding intensities at different points across the edge we find that intensity is varying across the edge between two vertex points and is not uniform as in </a:t>
            </a:r>
            <a:r>
              <a:rPr lang="en-US" sz="2400" b="0" i="0" u="none" strike="noStrike" baseline="0" dirty="0" err="1">
                <a:solidFill>
                  <a:srgbClr val="000000"/>
                </a:solidFill>
                <a:latin typeface="OGFMIE+TimesNewRoman"/>
              </a:rPr>
              <a:t>Gouraud</a:t>
            </a:r>
            <a:r>
              <a:rPr lang="en-US" sz="2400" b="0" i="0" u="none" strike="noStrike" baseline="0" dirty="0">
                <a:solidFill>
                  <a:srgbClr val="000000"/>
                </a:solidFill>
                <a:latin typeface="OGFMIE+TimesNewRoman"/>
              </a:rPr>
              <a:t> Shading, giving much better effect. So</a:t>
            </a:r>
            <a:r>
              <a:rPr lang="en-US" sz="2400" dirty="0">
                <a:solidFill>
                  <a:srgbClr val="000000"/>
                </a:solidFill>
                <a:latin typeface="OGFMIE+TimesNewRoman"/>
              </a:rPr>
              <a:t>,</a:t>
            </a:r>
            <a:r>
              <a:rPr lang="en-US" sz="2400" b="0" i="0" u="none" strike="noStrike" baseline="0" dirty="0">
                <a:solidFill>
                  <a:srgbClr val="000000"/>
                </a:solidFill>
                <a:latin typeface="OGFMIE+TimesNewRoman"/>
              </a:rPr>
              <a:t> we can say that the normal vector interpolation (Phong shading) is superior to intensity interpolation technique (</a:t>
            </a:r>
            <a:r>
              <a:rPr lang="en-US" sz="2400" b="0" i="0" u="none" strike="noStrike" baseline="0" dirty="0" err="1">
                <a:solidFill>
                  <a:srgbClr val="000000"/>
                </a:solidFill>
                <a:latin typeface="OGFMIE+TimesNewRoman"/>
              </a:rPr>
              <a:t>Gouraud</a:t>
            </a:r>
            <a:r>
              <a:rPr lang="en-US" sz="2400" b="0" i="0" u="none" strike="noStrike" baseline="0" dirty="0">
                <a:solidFill>
                  <a:srgbClr val="000000"/>
                </a:solidFill>
                <a:latin typeface="OGFMIE+TimesNewRoman"/>
              </a:rPr>
              <a:t> Shading) because it greatly reduces the </a:t>
            </a:r>
            <a:r>
              <a:rPr lang="en-US" sz="2400" b="0" i="0" u="none" strike="noStrike" baseline="0" dirty="0" err="1">
                <a:solidFill>
                  <a:srgbClr val="000000"/>
                </a:solidFill>
                <a:latin typeface="OGFMIE+TimesNewRoman"/>
              </a:rPr>
              <a:t>mach</a:t>
            </a:r>
            <a:r>
              <a:rPr lang="en-US" sz="2400" b="0" i="0" u="none" strike="noStrike" baseline="0" dirty="0">
                <a:solidFill>
                  <a:srgbClr val="000000"/>
                </a:solidFill>
                <a:latin typeface="OGFMIE+TimesNewRoman"/>
              </a:rPr>
              <a:t> bands. </a:t>
            </a:r>
          </a:p>
          <a:p>
            <a:pPr marR="0" algn="l"/>
            <a:endParaRPr lang="en-US" sz="2400" b="1" i="0" u="none" strike="noStrike" baseline="0" dirty="0">
              <a:solidFill>
                <a:srgbClr val="000000"/>
              </a:solidFill>
              <a:latin typeface="OGFMKG+TimesNewRoman,Bold"/>
            </a:endParaRPr>
          </a:p>
          <a:p>
            <a:pPr marR="0" algn="l"/>
            <a:endParaRPr lang="en-US" sz="2400" b="1" dirty="0">
              <a:solidFill>
                <a:srgbClr val="000000"/>
              </a:solidFill>
              <a:latin typeface="OGFMKG+TimesNewRoman,Bold"/>
            </a:endParaRPr>
          </a:p>
          <a:p>
            <a:pPr marR="0" algn="l"/>
            <a:r>
              <a:rPr lang="en-US" sz="2400" b="1" i="0" u="none" strike="noStrike" baseline="0" dirty="0">
                <a:solidFill>
                  <a:srgbClr val="000000"/>
                </a:solidFill>
                <a:latin typeface="OGFMKG+TimesNewRoman,Bold"/>
              </a:rPr>
              <a:t>Demerit: </a:t>
            </a:r>
            <a:r>
              <a:rPr lang="en-US" sz="2400" b="0" i="0" u="none" strike="noStrike" baseline="0" dirty="0">
                <a:solidFill>
                  <a:srgbClr val="000000"/>
                </a:solidFill>
                <a:latin typeface="OGFMIE+TimesNewRoman"/>
              </a:rPr>
              <a:t>Requires lot of calculations to find intensity at a point, thus increases the cost of shading in any implementation. 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36750737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E0E3307C-9B45-075F-F24E-AF7DE713D4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9737470"/>
              </p:ext>
            </p:extLst>
          </p:nvPr>
        </p:nvGraphicFramePr>
        <p:xfrm>
          <a:off x="1152939" y="89450"/>
          <a:ext cx="9988824" cy="6562139"/>
        </p:xfrm>
        <a:graphic>
          <a:graphicData uri="http://schemas.openxmlformats.org/drawingml/2006/table">
            <a:tbl>
              <a:tblPr/>
              <a:tblGrid>
                <a:gridCol w="1550504">
                  <a:extLst>
                    <a:ext uri="{9D8B030D-6E8A-4147-A177-3AD203B41FA5}">
                      <a16:colId xmlns:a16="http://schemas.microsoft.com/office/drawing/2014/main" val="307011242"/>
                    </a:ext>
                  </a:extLst>
                </a:gridCol>
                <a:gridCol w="2445027">
                  <a:extLst>
                    <a:ext uri="{9D8B030D-6E8A-4147-A177-3AD203B41FA5}">
                      <a16:colId xmlns:a16="http://schemas.microsoft.com/office/drawing/2014/main" val="460259901"/>
                    </a:ext>
                  </a:extLst>
                </a:gridCol>
                <a:gridCol w="2912165">
                  <a:extLst>
                    <a:ext uri="{9D8B030D-6E8A-4147-A177-3AD203B41FA5}">
                      <a16:colId xmlns:a16="http://schemas.microsoft.com/office/drawing/2014/main" val="3140547947"/>
                    </a:ext>
                  </a:extLst>
                </a:gridCol>
                <a:gridCol w="3081128">
                  <a:extLst>
                    <a:ext uri="{9D8B030D-6E8A-4147-A177-3AD203B41FA5}">
                      <a16:colId xmlns:a16="http://schemas.microsoft.com/office/drawing/2014/main" val="2890691386"/>
                    </a:ext>
                  </a:extLst>
                </a:gridCol>
              </a:tblGrid>
              <a:tr h="273061"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solidFill>
                            <a:srgbClr val="FFFFFF"/>
                          </a:solidFill>
                          <a:effectLst/>
                        </a:rPr>
                        <a:t>Feature/</a:t>
                      </a:r>
                    </a:p>
                    <a:p>
                      <a:pPr algn="ctr"/>
                      <a:r>
                        <a:rPr lang="en-IN" sz="1600" dirty="0">
                          <a:solidFill>
                            <a:srgbClr val="FFFFFF"/>
                          </a:solidFill>
                          <a:effectLst/>
                        </a:rPr>
                        <a:t>Aspect</a:t>
                      </a:r>
                    </a:p>
                  </a:txBody>
                  <a:tcPr marL="50499" marR="50499" marT="50499" marB="50499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2E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>
                          <a:solidFill>
                            <a:srgbClr val="FFFFFF"/>
                          </a:solidFill>
                          <a:effectLst/>
                        </a:rPr>
                        <a:t>Flat Shading</a:t>
                      </a:r>
                    </a:p>
                  </a:txBody>
                  <a:tcPr marL="50499" marR="50499" marT="50499" marB="50499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2E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 err="1">
                          <a:solidFill>
                            <a:srgbClr val="FFFFFF"/>
                          </a:solidFill>
                          <a:effectLst/>
                        </a:rPr>
                        <a:t>Gouraud</a:t>
                      </a:r>
                      <a:r>
                        <a:rPr lang="en-IN" sz="2400" dirty="0">
                          <a:solidFill>
                            <a:srgbClr val="FFFFFF"/>
                          </a:solidFill>
                          <a:effectLst/>
                        </a:rPr>
                        <a:t> Shading</a:t>
                      </a:r>
                    </a:p>
                  </a:txBody>
                  <a:tcPr marL="50499" marR="50499" marT="50499" marB="50499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2E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>
                          <a:solidFill>
                            <a:srgbClr val="FFFFFF"/>
                          </a:solidFill>
                          <a:effectLst/>
                        </a:rPr>
                        <a:t>Phong Shading</a:t>
                      </a:r>
                    </a:p>
                  </a:txBody>
                  <a:tcPr marL="50499" marR="50499" marT="50499" marB="50499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2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8123180"/>
                  </a:ext>
                </a:extLst>
              </a:tr>
              <a:tr h="213175">
                <a:tc>
                  <a:txBody>
                    <a:bodyPr/>
                    <a:lstStyle/>
                    <a:p>
                      <a:pPr algn="l"/>
                      <a:r>
                        <a:rPr lang="en-IN" sz="1600">
                          <a:effectLst/>
                        </a:rPr>
                        <a:t>Calculation point</a:t>
                      </a:r>
                    </a:p>
                  </a:txBody>
                  <a:tcPr marL="21041" marR="21041" marT="21041" marB="2104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C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700" dirty="0">
                          <a:effectLst/>
                        </a:rPr>
                        <a:t>Per polygon</a:t>
                      </a:r>
                    </a:p>
                  </a:txBody>
                  <a:tcPr marL="21041" marR="21041" marT="21041" marB="2104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C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700">
                          <a:effectLst/>
                        </a:rPr>
                        <a:t>Per vertex</a:t>
                      </a:r>
                    </a:p>
                  </a:txBody>
                  <a:tcPr marL="21041" marR="21041" marT="21041" marB="2104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C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700">
                          <a:effectLst/>
                        </a:rPr>
                        <a:t>Per pixel</a:t>
                      </a:r>
                    </a:p>
                  </a:txBody>
                  <a:tcPr marL="21041" marR="21041" marT="21041" marB="2104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9854912"/>
                  </a:ext>
                </a:extLst>
              </a:tr>
              <a:tr h="553975">
                <a:tc>
                  <a:txBody>
                    <a:bodyPr/>
                    <a:lstStyle/>
                    <a:p>
                      <a:pPr algn="l"/>
                      <a:r>
                        <a:rPr lang="en-IN" sz="1600">
                          <a:effectLst/>
                        </a:rPr>
                        <a:t>Method</a:t>
                      </a:r>
                    </a:p>
                  </a:txBody>
                  <a:tcPr marL="21041" marR="21041" marT="21041" marB="2104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700" dirty="0">
                          <a:effectLst/>
                        </a:rPr>
                        <a:t>Single lighting calculation for the entire polygon</a:t>
                      </a:r>
                    </a:p>
                  </a:txBody>
                  <a:tcPr marL="21041" marR="21041" marT="21041" marB="2104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700">
                          <a:effectLst/>
                        </a:rPr>
                        <a:t>Lighting calculations at vertices, interpolated across the polygon</a:t>
                      </a:r>
                    </a:p>
                  </a:txBody>
                  <a:tcPr marL="21041" marR="21041" marT="21041" marB="2104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700">
                          <a:effectLst/>
                        </a:rPr>
                        <a:t>Interpolated normals, lighting calculated at each pixel</a:t>
                      </a:r>
                    </a:p>
                  </a:txBody>
                  <a:tcPr marL="21041" marR="21041" marT="21041" marB="2104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8687141"/>
                  </a:ext>
                </a:extLst>
              </a:tr>
              <a:tr h="553975">
                <a:tc>
                  <a:txBody>
                    <a:bodyPr/>
                    <a:lstStyle/>
                    <a:p>
                      <a:pPr algn="l"/>
                      <a:r>
                        <a:rPr lang="en-IN" sz="1600">
                          <a:effectLst/>
                        </a:rPr>
                        <a:t>Color calculation</a:t>
                      </a:r>
                    </a:p>
                  </a:txBody>
                  <a:tcPr marL="21041" marR="21041" marT="21041" marB="2104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C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700">
                          <a:effectLst/>
                        </a:rPr>
                        <a:t>Uniform color across the polygon</a:t>
                      </a:r>
                    </a:p>
                  </a:txBody>
                  <a:tcPr marL="21041" marR="21041" marT="21041" marB="2104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C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700" dirty="0">
                          <a:effectLst/>
                        </a:rPr>
                        <a:t>Interpolated color from vertices across the polygon</a:t>
                      </a:r>
                    </a:p>
                  </a:txBody>
                  <a:tcPr marL="21041" marR="21041" marT="21041" marB="2104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C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700">
                          <a:effectLst/>
                        </a:rPr>
                        <a:t>Color calculated at each pixel for detailed shading</a:t>
                      </a:r>
                    </a:p>
                  </a:txBody>
                  <a:tcPr marL="21041" marR="21041" marT="21041" marB="2104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5994639"/>
                  </a:ext>
                </a:extLst>
              </a:tr>
              <a:tr h="724375">
                <a:tc>
                  <a:txBody>
                    <a:bodyPr/>
                    <a:lstStyle/>
                    <a:p>
                      <a:pPr algn="l"/>
                      <a:r>
                        <a:rPr lang="en-IN" sz="1600">
                          <a:effectLst/>
                        </a:rPr>
                        <a:t>Appearance</a:t>
                      </a:r>
                    </a:p>
                  </a:txBody>
                  <a:tcPr marL="21041" marR="21041" marT="21041" marB="2104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700">
                          <a:effectLst/>
                        </a:rPr>
                        <a:t>Faceted look with sharp edges between polygons</a:t>
                      </a:r>
                    </a:p>
                  </a:txBody>
                  <a:tcPr marL="21041" marR="21041" marT="21041" marB="2104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700" dirty="0">
                          <a:effectLst/>
                        </a:rPr>
                        <a:t>Smooth transitions between colors, reduces faceted look</a:t>
                      </a:r>
                    </a:p>
                  </a:txBody>
                  <a:tcPr marL="21041" marR="21041" marT="21041" marB="2104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700">
                          <a:effectLst/>
                        </a:rPr>
                        <a:t>Smooth, realistic shading with accurate highlights and reflections</a:t>
                      </a:r>
                    </a:p>
                  </a:txBody>
                  <a:tcPr marL="21041" marR="21041" marT="21041" marB="2104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9369623"/>
                  </a:ext>
                </a:extLst>
              </a:tr>
              <a:tr h="553975">
                <a:tc>
                  <a:txBody>
                    <a:bodyPr/>
                    <a:lstStyle/>
                    <a:p>
                      <a:pPr algn="l"/>
                      <a:r>
                        <a:rPr lang="en-IN" sz="1600">
                          <a:effectLst/>
                        </a:rPr>
                        <a:t>Performance</a:t>
                      </a:r>
                    </a:p>
                  </a:txBody>
                  <a:tcPr marL="21041" marR="21041" marT="21041" marB="2104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C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700">
                          <a:effectLst/>
                        </a:rPr>
                        <a:t>Fastest due to minimal calculations</a:t>
                      </a:r>
                    </a:p>
                  </a:txBody>
                  <a:tcPr marL="21041" marR="21041" marT="21041" marB="2104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C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700">
                          <a:effectLst/>
                        </a:rPr>
                        <a:t>Moderate speed, more calculations than Flat but fewer than Phong</a:t>
                      </a:r>
                    </a:p>
                  </a:txBody>
                  <a:tcPr marL="21041" marR="21041" marT="21041" marB="2104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C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700" dirty="0">
                          <a:effectLst/>
                        </a:rPr>
                        <a:t>Slowest due to per-pixel calculations and normal interpolation</a:t>
                      </a:r>
                    </a:p>
                  </a:txBody>
                  <a:tcPr marL="21041" marR="21041" marT="21041" marB="2104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5433764"/>
                  </a:ext>
                </a:extLst>
              </a:tr>
              <a:tr h="553975">
                <a:tc>
                  <a:txBody>
                    <a:bodyPr/>
                    <a:lstStyle/>
                    <a:p>
                      <a:pPr algn="l"/>
                      <a:r>
                        <a:rPr lang="en-IN" sz="1600">
                          <a:effectLst/>
                        </a:rPr>
                        <a:t>Visual Quality</a:t>
                      </a:r>
                    </a:p>
                  </a:txBody>
                  <a:tcPr marL="21041" marR="21041" marT="21041" marB="2104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700">
                          <a:effectLst/>
                        </a:rPr>
                        <a:t>Low, with visible polygon edges</a:t>
                      </a:r>
                    </a:p>
                  </a:txBody>
                  <a:tcPr marL="21041" marR="21041" marT="21041" marB="2104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700">
                          <a:effectLst/>
                        </a:rPr>
                        <a:t>Moderate, with smoother color transitions</a:t>
                      </a:r>
                    </a:p>
                  </a:txBody>
                  <a:tcPr marL="21041" marR="21041" marT="21041" marB="2104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700" dirty="0">
                          <a:effectLst/>
                        </a:rPr>
                        <a:t>High, with realistic rendering and smooth gradients</a:t>
                      </a:r>
                    </a:p>
                  </a:txBody>
                  <a:tcPr marL="21041" marR="21041" marT="21041" marB="2104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6121580"/>
                  </a:ext>
                </a:extLst>
              </a:tr>
              <a:tr h="553975">
                <a:tc>
                  <a:txBody>
                    <a:bodyPr/>
                    <a:lstStyle/>
                    <a:p>
                      <a:pPr algn="l"/>
                      <a:r>
                        <a:rPr lang="en-IN" sz="1600">
                          <a:effectLst/>
                        </a:rPr>
                        <a:t>Use Cases</a:t>
                      </a:r>
                    </a:p>
                  </a:txBody>
                  <a:tcPr marL="21041" marR="21041" marT="21041" marB="2104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C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700">
                          <a:effectLst/>
                        </a:rPr>
                        <a:t>Suitable for low-polygon models, simple graphics</a:t>
                      </a:r>
                    </a:p>
                  </a:txBody>
                  <a:tcPr marL="21041" marR="21041" marT="21041" marB="2104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C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700">
                          <a:effectLst/>
                        </a:rPr>
                        <a:t>Real-time rendering, video games, moderate detail models</a:t>
                      </a:r>
                    </a:p>
                  </a:txBody>
                  <a:tcPr marL="21041" marR="21041" marT="21041" marB="2104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C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700" dirty="0">
                          <a:effectLst/>
                        </a:rPr>
                        <a:t>High-quality renderings, animations, detailed models</a:t>
                      </a:r>
                    </a:p>
                  </a:txBody>
                  <a:tcPr marL="21041" marR="21041" marT="21041" marB="2104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8117658"/>
                  </a:ext>
                </a:extLst>
              </a:tr>
              <a:tr h="553975">
                <a:tc rowSpan="2">
                  <a:txBody>
                    <a:bodyPr/>
                    <a:lstStyle/>
                    <a:p>
                      <a:pPr algn="l"/>
                      <a:r>
                        <a:rPr lang="en-IN" sz="1600">
                          <a:effectLst/>
                        </a:rPr>
                        <a:t>Advantages</a:t>
                      </a:r>
                    </a:p>
                  </a:txBody>
                  <a:tcPr marL="21041" marR="21041" marT="21041" marB="2104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700">
                          <a:effectLst/>
                        </a:rPr>
                        <a:t>– Very fast</a:t>
                      </a:r>
                    </a:p>
                  </a:txBody>
                  <a:tcPr marL="21041" marR="21041" marT="21041" marB="2104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700">
                          <a:effectLst/>
                        </a:rPr>
                        <a:t>– Good balance between quality and performance</a:t>
                      </a:r>
                    </a:p>
                  </a:txBody>
                  <a:tcPr marL="21041" marR="21041" marT="21041" marB="2104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700" dirty="0">
                          <a:effectLst/>
                        </a:rPr>
                        <a:t>– High realism</a:t>
                      </a:r>
                    </a:p>
                  </a:txBody>
                  <a:tcPr marL="21041" marR="21041" marT="21041" marB="2104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6192536"/>
                  </a:ext>
                </a:extLst>
              </a:tr>
              <a:tr h="383575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700">
                          <a:effectLst/>
                        </a:rPr>
                        <a:t>– Low computational cost</a:t>
                      </a:r>
                    </a:p>
                  </a:txBody>
                  <a:tcPr marL="21041" marR="21041" marT="21041" marB="2104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C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700">
                          <a:effectLst/>
                        </a:rPr>
                        <a:t>– Smoother appearance than Flat</a:t>
                      </a:r>
                    </a:p>
                  </a:txBody>
                  <a:tcPr marL="21041" marR="21041" marT="21041" marB="2104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C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700" dirty="0">
                          <a:effectLst/>
                        </a:rPr>
                        <a:t>– Accurate highlights and reflections</a:t>
                      </a:r>
                    </a:p>
                  </a:txBody>
                  <a:tcPr marL="21041" marR="21041" marT="21041" marB="2104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8961686"/>
                  </a:ext>
                </a:extLst>
              </a:tr>
              <a:tr h="383575">
                <a:tc rowSpan="2">
                  <a:txBody>
                    <a:bodyPr/>
                    <a:lstStyle/>
                    <a:p>
                      <a:pPr algn="l"/>
                      <a:r>
                        <a:rPr lang="en-IN" sz="1600">
                          <a:effectLst/>
                        </a:rPr>
                        <a:t>Disadvantages</a:t>
                      </a:r>
                    </a:p>
                  </a:txBody>
                  <a:tcPr marL="21041" marR="21041" marT="21041" marB="2104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700">
                          <a:effectLst/>
                        </a:rPr>
                        <a:t>– Faceted appearance</a:t>
                      </a:r>
                    </a:p>
                  </a:txBody>
                  <a:tcPr marL="21041" marR="21041" marT="21041" marB="2104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700">
                          <a:effectLst/>
                        </a:rPr>
                        <a:t>– Still not perfectly smooth</a:t>
                      </a:r>
                    </a:p>
                  </a:txBody>
                  <a:tcPr marL="21041" marR="21041" marT="21041" marB="2104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700" dirty="0">
                          <a:effectLst/>
                        </a:rPr>
                        <a:t>– High computational cost</a:t>
                      </a:r>
                    </a:p>
                  </a:txBody>
                  <a:tcPr marL="21041" marR="21041" marT="21041" marB="2104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7298612"/>
                  </a:ext>
                </a:extLst>
              </a:tr>
              <a:tr h="383575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800">
                          <a:effectLst/>
                        </a:rPr>
                        <a:t>– Low realism</a:t>
                      </a:r>
                    </a:p>
                  </a:txBody>
                  <a:tcPr marL="21041" marR="21041" marT="21041" marB="2104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C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effectLst/>
                        </a:rPr>
                        <a:t>– Not as detailed as Phong</a:t>
                      </a:r>
                    </a:p>
                  </a:txBody>
                  <a:tcPr marL="21041" marR="21041" marT="21041" marB="2104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C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800" dirty="0">
                          <a:effectLst/>
                        </a:rPr>
                        <a:t>– Slower performance</a:t>
                      </a:r>
                    </a:p>
                  </a:txBody>
                  <a:tcPr marL="21041" marR="21041" marT="21041" marB="2104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13618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53857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E9871-A0F5-7DBA-FD74-5CB0858226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600" dirty="0"/>
              <a:t>Q- </a:t>
            </a:r>
            <a:r>
              <a:rPr lang="en-US" sz="3600" b="0" i="0" u="none" strike="noStrike" baseline="0" dirty="0">
                <a:solidFill>
                  <a:srgbClr val="000000"/>
                </a:solidFill>
                <a:latin typeface="OGFMIE+TimesNewRoman"/>
              </a:rPr>
              <a:t>Phong shading is better than </a:t>
            </a:r>
            <a:r>
              <a:rPr lang="en-US" sz="3600" b="0" i="0" u="none" strike="noStrike" baseline="0" dirty="0" err="1">
                <a:solidFill>
                  <a:srgbClr val="000000"/>
                </a:solidFill>
                <a:latin typeface="OGFMIE+TimesNewRoman"/>
              </a:rPr>
              <a:t>Gouraud</a:t>
            </a:r>
            <a:r>
              <a:rPr lang="en-US" sz="3600" b="0" i="0" u="none" strike="noStrike" baseline="0" dirty="0">
                <a:solidFill>
                  <a:srgbClr val="000000"/>
                </a:solidFill>
                <a:latin typeface="OGFMIE+TimesNewRoman"/>
              </a:rPr>
              <a:t> shading?</a:t>
            </a:r>
            <a:endParaRPr lang="en-IN" sz="3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649649-94B7-B4F0-02FB-1966A7EBD41E}"/>
              </a:ext>
            </a:extLst>
          </p:cNvPr>
          <p:cNvSpPr txBox="1"/>
          <p:nvPr/>
        </p:nvSpPr>
        <p:spPr>
          <a:xfrm>
            <a:off x="961610" y="2087292"/>
            <a:ext cx="9921737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i="0" u="none" strike="noStrike" baseline="0" dirty="0">
                <a:solidFill>
                  <a:srgbClr val="000000"/>
                </a:solidFill>
                <a:latin typeface="OGFMIE+TimesNewRoman"/>
              </a:rPr>
              <a:t>Reason being that in </a:t>
            </a:r>
            <a:r>
              <a:rPr lang="en-US" sz="2400" b="0" i="0" u="none" strike="noStrike" baseline="0" dirty="0" err="1">
                <a:solidFill>
                  <a:srgbClr val="000000"/>
                </a:solidFill>
                <a:latin typeface="OGFMIE+TimesNewRoman"/>
              </a:rPr>
              <a:t>Gouraud</a:t>
            </a:r>
            <a:r>
              <a:rPr lang="en-US" sz="2400" b="0" i="0" u="none" strike="noStrike" baseline="0" dirty="0">
                <a:solidFill>
                  <a:srgbClr val="000000"/>
                </a:solidFill>
                <a:latin typeface="OGFMIE+TimesNewRoman"/>
              </a:rPr>
              <a:t> Shading the consideration of average normal, the intensity is uniform across the edge between two vertices and this causes problem in shading. </a:t>
            </a:r>
          </a:p>
          <a:p>
            <a:r>
              <a:rPr lang="en-US" sz="2400" dirty="0">
                <a:solidFill>
                  <a:srgbClr val="000000"/>
                </a:solidFill>
                <a:latin typeface="OGFMIE+TimesNewRoman"/>
              </a:rPr>
              <a:t>	</a:t>
            </a:r>
            <a:r>
              <a:rPr lang="en-US" sz="2400" b="0" i="0" u="none" strike="noStrike" baseline="0" dirty="0">
                <a:solidFill>
                  <a:srgbClr val="000000"/>
                </a:solidFill>
                <a:latin typeface="OGFMIE+TimesNewRoman"/>
              </a:rPr>
              <a:t>Deficiencies of </a:t>
            </a:r>
            <a:r>
              <a:rPr lang="en-US" sz="2400" b="0" i="0" u="none" strike="noStrike" baseline="0" dirty="0" err="1">
                <a:solidFill>
                  <a:srgbClr val="000000"/>
                </a:solidFill>
                <a:latin typeface="OGFMIE+TimesNewRoman"/>
              </a:rPr>
              <a:t>Gouraud</a:t>
            </a:r>
            <a:r>
              <a:rPr lang="en-US" sz="2400" b="0" i="0" u="none" strike="noStrike" baseline="0" dirty="0">
                <a:solidFill>
                  <a:srgbClr val="000000"/>
                </a:solidFill>
                <a:latin typeface="OGFMIE+TimesNewRoman"/>
              </a:rPr>
              <a:t> Shading are overcome in Phong Shading, where we are finding intensities at different points across the edge and it is observed that intensity is varying non- uniformly across the edge between two vertex points, but this variation is uniform in </a:t>
            </a:r>
            <a:r>
              <a:rPr lang="en-US" sz="2400" b="0" i="0" u="none" strike="noStrike" baseline="0" dirty="0" err="1">
                <a:solidFill>
                  <a:srgbClr val="000000"/>
                </a:solidFill>
                <a:latin typeface="OGFMIE+TimesNewRoman"/>
              </a:rPr>
              <a:t>Gouraud</a:t>
            </a:r>
            <a:r>
              <a:rPr lang="en-US" sz="2400" b="0" i="0" u="none" strike="noStrike" baseline="0" dirty="0">
                <a:solidFill>
                  <a:srgbClr val="000000"/>
                </a:solidFill>
                <a:latin typeface="OGFMIE+TimesNewRoman"/>
              </a:rPr>
              <a:t> Shading. </a:t>
            </a:r>
          </a:p>
          <a:p>
            <a:endParaRPr lang="en-US" sz="2400" dirty="0">
              <a:solidFill>
                <a:srgbClr val="000000"/>
              </a:solidFill>
              <a:latin typeface="OGFMIE+TimesNewRoman"/>
            </a:endParaRPr>
          </a:p>
          <a:p>
            <a:r>
              <a:rPr lang="en-US" sz="2400" b="0" i="0" u="none" strike="noStrike" baseline="0" dirty="0">
                <a:solidFill>
                  <a:srgbClr val="000000"/>
                </a:solidFill>
                <a:latin typeface="OGFMIE+TimesNewRoman"/>
              </a:rPr>
              <a:t>Thus Phong shading gives much better effect. 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7329091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lectromagnetic spectrum. Different types of electromagnetic radiation, includes radio waves, microwaves, infrared, visible light, ultraviolet, X-rays, and gamma rays. frequency, and wavelengths.">
            <a:extLst>
              <a:ext uri="{FF2B5EF4-FFF2-40B4-BE49-F238E27FC236}">
                <a16:creationId xmlns:a16="http://schemas.microsoft.com/office/drawing/2014/main" id="{EC411F04-23CE-7CF5-85EF-A93920E96A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24173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4168" y="-26579"/>
            <a:ext cx="8229954" cy="1145009"/>
          </a:xfrm>
        </p:spPr>
        <p:txBody>
          <a:bodyPr/>
          <a:lstStyle/>
          <a:p>
            <a:pPr algn="ctr"/>
            <a:r>
              <a:rPr lang="en-US" dirty="0"/>
              <a:t>Light</a:t>
            </a:r>
          </a:p>
        </p:txBody>
      </p:sp>
      <p:sp>
        <p:nvSpPr>
          <p:cNvPr id="3" name="Rectangle 2"/>
          <p:cNvSpPr/>
          <p:nvPr/>
        </p:nvSpPr>
        <p:spPr>
          <a:xfrm>
            <a:off x="1013791" y="914786"/>
            <a:ext cx="3986836" cy="57092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9232" indent="-259232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Light is an electromagnetic wave. </a:t>
            </a:r>
          </a:p>
          <a:p>
            <a:pPr marL="259232" indent="-259232" algn="just">
              <a:buFont typeface="Arial" panose="020B0604020202020204" pitchFamily="34" charset="0"/>
              <a:buChar char="•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59232" indent="-259232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Visible light have narrow band in electromagnetic spectrum nearly 400nm to 700nm.</a:t>
            </a:r>
          </a:p>
          <a:p>
            <a:pPr marL="259232" indent="-259232" algn="just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001D35"/>
                </a:solidFill>
                <a:effectLst/>
                <a:latin typeface="Google Sans"/>
              </a:rPr>
              <a:t>The frequency of visible light ranges from </a:t>
            </a:r>
            <a:r>
              <a:rPr lang="en-US" sz="2000" dirty="0"/>
              <a:t>400–790 terahertz (THz)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59232" indent="-259232" algn="just">
              <a:spcBef>
                <a:spcPts val="544"/>
              </a:spcBef>
              <a:spcAft>
                <a:spcPts val="544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can specify different color by </a:t>
            </a:r>
            <a:r>
              <a:rPr lang="en-US" sz="2000" dirty="0">
                <a:solidFill>
                  <a:srgbClr val="EE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frequency f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or by </a:t>
            </a:r>
            <a:r>
              <a:rPr lang="en-US" sz="2000" dirty="0">
                <a:solidFill>
                  <a:srgbClr val="EE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wavelength λ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the wave.</a:t>
            </a:r>
          </a:p>
          <a:p>
            <a:pPr marL="259232" indent="-259232" algn="just">
              <a:spcBef>
                <a:spcPts val="544"/>
              </a:spcBef>
              <a:spcAft>
                <a:spcPts val="544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relation between f and λ : </a:t>
            </a:r>
          </a:p>
          <a:p>
            <a:pPr algn="ctr">
              <a:spcBef>
                <a:spcPts val="544"/>
              </a:spcBef>
              <a:spcAft>
                <a:spcPts val="544"/>
              </a:spcAft>
            </a:pPr>
            <a:r>
              <a:rPr lang="el-G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𝑐 = λ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</a:p>
          <a:p>
            <a:pPr algn="l"/>
            <a:endParaRPr lang="en-IN" sz="1800" b="0" i="0" u="none" strike="noStrike" baseline="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endParaRPr lang="en-IN" sz="1800" b="0" i="0" u="none" strike="noStrike" baseline="0" dirty="0">
              <a:latin typeface="Arial" panose="020B0604020202020204" pitchFamily="34" charset="0"/>
            </a:endParaRPr>
          </a:p>
          <a:p>
            <a:pPr marR="74650" algn="just"/>
            <a:r>
              <a:rPr lang="en-US" sz="1800" b="0" i="0" u="none" strike="noStrike" baseline="0" dirty="0">
                <a:latin typeface="Arial" panose="020B0604020202020204" pitchFamily="34" charset="0"/>
              </a:rPr>
              <a:t>where </a:t>
            </a:r>
            <a:r>
              <a:rPr lang="en-US" sz="2000" b="0" i="1" u="none" strike="noStrike" baseline="0" dirty="0">
                <a:latin typeface="Arial" panose="020B0604020202020204" pitchFamily="34" charset="0"/>
              </a:rPr>
              <a:t>c</a:t>
            </a:r>
            <a:r>
              <a:rPr lang="en-US" sz="1800" b="0" i="0" u="none" strike="noStrike" baseline="0" dirty="0">
                <a:latin typeface="Arial" panose="020B0604020202020204" pitchFamily="34" charset="0"/>
              </a:rPr>
              <a:t> is the speed of light (3x10</a:t>
            </a:r>
            <a:r>
              <a:rPr lang="en-US" sz="1800" b="0" i="0" u="none" strike="noStrike" baseline="30000" dirty="0">
                <a:latin typeface="Arial" panose="020B0604020202020204" pitchFamily="34" charset="0"/>
              </a:rPr>
              <a:t>8</a:t>
            </a:r>
            <a:r>
              <a:rPr lang="en-US" sz="1800" b="0" i="0" u="none" strike="noStrike" baseline="0" dirty="0">
                <a:latin typeface="Arial" panose="020B0604020202020204" pitchFamily="34" charset="0"/>
              </a:rPr>
              <a:t>m/s in vacuum).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8" name="Picture 4" descr="visible light spectrum">
            <a:extLst>
              <a:ext uri="{FF2B5EF4-FFF2-40B4-BE49-F238E27FC236}">
                <a16:creationId xmlns:a16="http://schemas.microsoft.com/office/drawing/2014/main" id="{F877BCC4-FB5E-00F6-6628-E7E536D4BB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2270" y="1042781"/>
            <a:ext cx="6205273" cy="5228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04853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F1A44-70B0-0A83-A8FA-17BBD6437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Properties of light</a:t>
            </a:r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AD3E10-E650-EE3F-F35E-FFD11260DF6A}"/>
              </a:ext>
            </a:extLst>
          </p:cNvPr>
          <p:cNvSpPr txBox="1"/>
          <p:nvPr/>
        </p:nvSpPr>
        <p:spPr>
          <a:xfrm>
            <a:off x="838200" y="1376121"/>
            <a:ext cx="104394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001D35"/>
                </a:solidFill>
                <a:effectLst/>
                <a:latin typeface="Google Sans"/>
              </a:rPr>
              <a:t>Brightness is how much light we perceive from a source,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001D35"/>
                </a:solidFill>
                <a:effectLst/>
                <a:latin typeface="Google Sans"/>
              </a:rPr>
              <a:t>while luminance is the amount of light that is emitted from a surface. 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001D35"/>
                </a:solidFill>
                <a:effectLst/>
                <a:latin typeface="Google Sans"/>
              </a:rPr>
              <a:t>Luminance is a measurable quantity,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001D35"/>
                </a:solidFill>
                <a:effectLst/>
                <a:latin typeface="Google Sans"/>
              </a:rPr>
              <a:t>while brightness is a subjective experience. </a:t>
            </a:r>
            <a:endParaRPr lang="en-IN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A2C8B6-3C9A-2509-898E-051AAE7E7C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4771" y="3024508"/>
            <a:ext cx="4652829" cy="252857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15B261F-883D-4888-A23A-A10B8C0A096B}"/>
              </a:ext>
            </a:extLst>
          </p:cNvPr>
          <p:cNvSpPr txBox="1"/>
          <p:nvPr/>
        </p:nvSpPr>
        <p:spPr>
          <a:xfrm>
            <a:off x="914400" y="3642463"/>
            <a:ext cx="5486400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b="0" i="0" u="none" strike="noStrike" baseline="0" dirty="0"/>
              <a:t>two properties purity and dominance define the term chromaticity</a:t>
            </a:r>
            <a:endParaRPr lang="en-IN" sz="2000" b="0" i="0" u="none" strike="noStrike" baseline="0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000" b="0" i="0" u="none" strike="noStrike" baseline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0" i="0" u="none" strike="noStrike" baseline="0" dirty="0"/>
              <a:t>Its attributes are </a:t>
            </a:r>
            <a:r>
              <a:rPr lang="en-US" sz="2000" b="1" i="0" u="none" strike="noStrike" baseline="0" dirty="0"/>
              <a:t>hue, saturation, lightness </a:t>
            </a:r>
            <a:r>
              <a:rPr lang="en-US" sz="2000" b="0" i="0" u="none" strike="noStrike" baseline="0" dirty="0"/>
              <a:t>and brightness of different colors. </a:t>
            </a:r>
          </a:p>
        </p:txBody>
      </p:sp>
    </p:spTree>
    <p:extLst>
      <p:ext uri="{BB962C8B-B14F-4D97-AF65-F5344CB8AC3E}">
        <p14:creationId xmlns:p14="http://schemas.microsoft.com/office/powerpoint/2010/main" val="5131614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541871-22AC-B47D-C8BE-85549F1D4A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98436"/>
          </a:xfrm>
        </p:spPr>
        <p:txBody>
          <a:bodyPr>
            <a:noAutofit/>
          </a:bodyPr>
          <a:lstStyle/>
          <a:p>
            <a:br>
              <a:rPr lang="en-IN" sz="32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</a:br>
            <a:br>
              <a:rPr lang="en-IN" sz="3200" b="0" i="0" u="none" strike="noStrike" baseline="0" dirty="0">
                <a:latin typeface="Arial" panose="020B0604020202020204" pitchFamily="34" charset="0"/>
              </a:rPr>
            </a:br>
            <a:r>
              <a:rPr lang="en-IN" sz="3200" b="0" i="0" u="none" strike="noStrike" baseline="0" dirty="0" err="1">
                <a:latin typeface="Arial" panose="020B0604020202020204" pitchFamily="34" charset="0"/>
              </a:rPr>
              <a:t>Color</a:t>
            </a:r>
            <a:r>
              <a:rPr lang="en-IN" sz="3200" b="0" i="0" u="none" strike="noStrike" baseline="0" dirty="0">
                <a:latin typeface="Arial" panose="020B0604020202020204" pitchFamily="34" charset="0"/>
              </a:rPr>
              <a:t> </a:t>
            </a:r>
            <a:br>
              <a:rPr lang="en-IN" sz="3200" b="0" i="0" u="none" strike="noStrike" baseline="0" dirty="0">
                <a:latin typeface="Arial" panose="020B0604020202020204" pitchFamily="34" charset="0"/>
              </a:rPr>
            </a:br>
            <a:endParaRPr lang="en-IN" sz="6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46F80C-3AF7-8437-CF13-10498A98E2DC}"/>
              </a:ext>
            </a:extLst>
          </p:cNvPr>
          <p:cNvSpPr txBox="1"/>
          <p:nvPr/>
        </p:nvSpPr>
        <p:spPr>
          <a:xfrm>
            <a:off x="747251" y="949166"/>
            <a:ext cx="10255045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b="0" i="0" u="none" strike="noStrike" baseline="0" dirty="0">
                <a:latin typeface="Arial" panose="020B0604020202020204" pitchFamily="34" charset="0"/>
              </a:rPr>
              <a:t>Additive </a:t>
            </a:r>
            <a:r>
              <a:rPr lang="en-IN" sz="2000" b="0" i="0" u="none" strike="noStrike" baseline="0" dirty="0" err="1">
                <a:latin typeface="Arial" panose="020B0604020202020204" pitchFamily="34" charset="0"/>
              </a:rPr>
              <a:t>Color</a:t>
            </a:r>
            <a:endParaRPr lang="en-IN" sz="2000" b="0" i="0" u="none" strike="noStrike" baseline="0" dirty="0">
              <a:latin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0" i="0" u="none" strike="noStrike" baseline="0" dirty="0">
                <a:latin typeface="Arial" panose="020B0604020202020204" pitchFamily="34" charset="0"/>
              </a:rPr>
              <a:t>It is obtained by adding together lights of different colors. The absence of all colors is black while the presence of all colors is white. It works with emitted light.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b="0" i="0" u="none" strike="noStrike" baseline="0" dirty="0">
                <a:latin typeface="Arial" panose="020B0604020202020204" pitchFamily="34" charset="0"/>
              </a:rPr>
              <a:t>Subtractive </a:t>
            </a:r>
            <a:r>
              <a:rPr lang="en-IN" sz="2000" b="0" i="0" u="none" strike="noStrike" baseline="0" dirty="0" err="1">
                <a:latin typeface="Arial" panose="020B0604020202020204" pitchFamily="34" charset="0"/>
              </a:rPr>
              <a:t>Color</a:t>
            </a:r>
            <a:endParaRPr lang="en-IN" sz="2000" b="0" i="0" u="none" strike="noStrike" baseline="0" dirty="0">
              <a:latin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0" i="0" u="none" strike="noStrike" baseline="0" dirty="0">
                <a:latin typeface="Arial" panose="020B0604020202020204" pitchFamily="34" charset="0"/>
              </a:rPr>
              <a:t>It is obtained by subtracting lights of different colors.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0" i="0" u="none" strike="noStrike" baseline="0" dirty="0">
                <a:latin typeface="Arial" panose="020B0604020202020204" pitchFamily="34" charset="0"/>
              </a:rPr>
              <a:t>The absence of all colors is white while the presence of all colors is black. It works with reflected light.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6FF0B3-17C0-DD2B-EAEE-8A522A2165A1}"/>
              </a:ext>
            </a:extLst>
          </p:cNvPr>
          <p:cNvSpPr txBox="1"/>
          <p:nvPr/>
        </p:nvSpPr>
        <p:spPr>
          <a:xfrm>
            <a:off x="877530" y="3036969"/>
            <a:ext cx="9918290" cy="33609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N" sz="2400" b="0" i="0" u="none" strike="noStrike" baseline="0" dirty="0" err="1">
                <a:latin typeface="Arial" panose="020B0604020202020204" pitchFamily="34" charset="0"/>
              </a:rPr>
              <a:t>Color</a:t>
            </a:r>
            <a:r>
              <a:rPr lang="en-IN" sz="2400" b="0" i="0" u="none" strike="noStrike" baseline="0" dirty="0">
                <a:latin typeface="Arial" panose="020B0604020202020204" pitchFamily="34" charset="0"/>
              </a:rPr>
              <a:t> Representations</a:t>
            </a:r>
            <a:endParaRPr lang="en-IN" sz="2000" b="0" i="0" u="none" strike="noStrike" baseline="0" dirty="0">
              <a:latin typeface="Arial" panose="020B0604020202020204" pitchFamily="34" charset="0"/>
            </a:endParaRPr>
          </a:p>
          <a:p>
            <a:pPr marR="13150" algn="l">
              <a:lnSpc>
                <a:spcPct val="150000"/>
              </a:lnSpc>
            </a:pPr>
            <a:r>
              <a:rPr lang="en-US" sz="2000" b="0" i="0" u="none" strike="noStrike" baseline="0" dirty="0">
                <a:latin typeface="Times New Roman" panose="02020603050405020304" pitchFamily="18" charset="0"/>
              </a:rPr>
              <a:t>There are basically three modes of representing color combinations on a display:</a:t>
            </a:r>
          </a:p>
          <a:p>
            <a:pPr>
              <a:lnSpc>
                <a:spcPct val="150000"/>
              </a:lnSpc>
            </a:pPr>
            <a:r>
              <a:rPr lang="en-US" sz="2000" b="0" i="0" u="none" strike="noStrike" baseline="0" dirty="0">
                <a:latin typeface="Times New Roman" panose="02020603050405020304" pitchFamily="18" charset="0"/>
              </a:rPr>
              <a:t>»Palette: An indexed array representing the amounts of </a:t>
            </a:r>
            <a:r>
              <a:rPr lang="en-US" sz="2000" b="0" i="0" u="none" strike="noStrike" baseline="0" dirty="0">
                <a:solidFill>
                  <a:srgbClr val="EE0000"/>
                </a:solidFill>
                <a:latin typeface="Times New Roman" panose="02020603050405020304" pitchFamily="18" charset="0"/>
              </a:rPr>
              <a:t>R</a:t>
            </a:r>
            <a:r>
              <a:rPr lang="en-US" sz="2000" b="0" i="0" u="none" strike="noStrike" baseline="0" dirty="0">
                <a:latin typeface="Times New Roman" panose="02020603050405020304" pitchFamily="18" charset="0"/>
              </a:rPr>
              <a:t>, </a:t>
            </a:r>
            <a:r>
              <a:rPr lang="en-US" sz="2000" b="0" i="0" u="none" strike="noStrike" baseline="0" dirty="0">
                <a:solidFill>
                  <a:srgbClr val="00B050"/>
                </a:solidFill>
                <a:latin typeface="Times New Roman" panose="02020603050405020304" pitchFamily="18" charset="0"/>
              </a:rPr>
              <a:t>G</a:t>
            </a:r>
            <a:r>
              <a:rPr lang="en-US" sz="2000" b="0" i="0" u="none" strike="noStrike" baseline="0" dirty="0">
                <a:latin typeface="Times New Roman" panose="02020603050405020304" pitchFamily="18" charset="0"/>
              </a:rPr>
              <a:t>, and </a:t>
            </a:r>
            <a:r>
              <a:rPr lang="en-US" sz="2000" b="0" i="0" u="none" strike="noStrike" baseline="0" dirty="0">
                <a:solidFill>
                  <a:srgbClr val="0070C0"/>
                </a:solidFill>
                <a:latin typeface="Times New Roman" panose="02020603050405020304" pitchFamily="18" charset="0"/>
              </a:rPr>
              <a:t>B</a:t>
            </a:r>
            <a:r>
              <a:rPr lang="en-US" sz="2000" b="0" i="0" u="none" strike="noStrike" baseline="0" dirty="0">
                <a:latin typeface="Times New Roman" panose="02020603050405020304" pitchFamily="18" charset="0"/>
              </a:rPr>
              <a:t> to be used to	represent the color at the specified pixel. </a:t>
            </a:r>
          </a:p>
          <a:p>
            <a:pPr>
              <a:lnSpc>
                <a:spcPct val="150000"/>
              </a:lnSpc>
            </a:pPr>
            <a:r>
              <a:rPr lang="en-US" sz="2000" b="0" i="0" u="none" strike="noStrike" baseline="0" dirty="0">
                <a:latin typeface="Times New Roman" panose="02020603050405020304" pitchFamily="18" charset="0"/>
              </a:rPr>
              <a:t>»Hi-Color: Uses </a:t>
            </a:r>
            <a:r>
              <a:rPr lang="en-US" sz="2000" b="1" i="0" u="none" strike="noStrike" baseline="0" dirty="0">
                <a:latin typeface="Times New Roman" panose="02020603050405020304" pitchFamily="18" charset="0"/>
              </a:rPr>
              <a:t>16 bits </a:t>
            </a:r>
            <a:r>
              <a:rPr lang="en-US" sz="2000" b="0" i="0" u="none" strike="noStrike" baseline="0" dirty="0">
                <a:latin typeface="Times New Roman" panose="02020603050405020304" pitchFamily="18" charset="0"/>
              </a:rPr>
              <a:t>to represent colors, thus allowing 64K colors to be displayed.</a:t>
            </a:r>
          </a:p>
          <a:p>
            <a:pPr>
              <a:lnSpc>
                <a:spcPct val="150000"/>
              </a:lnSpc>
            </a:pPr>
            <a:r>
              <a:rPr lang="en-US" sz="2000" b="0" i="0" u="none" strike="noStrike" baseline="0" dirty="0">
                <a:latin typeface="Times New Roman" panose="02020603050405020304" pitchFamily="18" charset="0"/>
              </a:rPr>
              <a:t>»True-Color: uses </a:t>
            </a:r>
            <a:r>
              <a:rPr lang="en-US" sz="2000" b="1" i="0" u="none" strike="noStrike" baseline="0" dirty="0">
                <a:latin typeface="Times New Roman" panose="02020603050405020304" pitchFamily="18" charset="0"/>
              </a:rPr>
              <a:t>24 bits </a:t>
            </a:r>
            <a:r>
              <a:rPr lang="en-US" sz="2000" b="0" i="0" u="none" strike="noStrike" baseline="0" dirty="0">
                <a:latin typeface="Times New Roman" panose="02020603050405020304" pitchFamily="18" charset="0"/>
              </a:rPr>
              <a:t>(3 bytes) to represent colors, thus allowing 256*256*256 colors to be displayed.</a:t>
            </a:r>
          </a:p>
        </p:txBody>
      </p:sp>
    </p:spTree>
    <p:extLst>
      <p:ext uri="{BB962C8B-B14F-4D97-AF65-F5344CB8AC3E}">
        <p14:creationId xmlns:p14="http://schemas.microsoft.com/office/powerpoint/2010/main" val="23879982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47AA6C-6E20-418E-781C-61D5B9CD65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400" b="0" i="0" u="none" strike="noStrike" baseline="0" dirty="0" err="1">
                <a:latin typeface="Arial" panose="020B0604020202020204" pitchFamily="34" charset="0"/>
              </a:rPr>
              <a:t>Color</a:t>
            </a:r>
            <a:r>
              <a:rPr lang="en-IN" sz="4400" b="0" i="0" u="none" strike="noStrike" baseline="0" dirty="0">
                <a:latin typeface="Arial" panose="020B0604020202020204" pitchFamily="34" charset="0"/>
              </a:rPr>
              <a:t> Spectrum</a:t>
            </a:r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4EB6AF-1B37-743A-3E58-97501C99B524}"/>
              </a:ext>
            </a:extLst>
          </p:cNvPr>
          <p:cNvSpPr txBox="1"/>
          <p:nvPr/>
        </p:nvSpPr>
        <p:spPr>
          <a:xfrm>
            <a:off x="838201" y="1821188"/>
            <a:ext cx="278007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indent="-285750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latin typeface="Arial" panose="020B0604020202020204" pitchFamily="34" charset="0"/>
              </a:rPr>
              <a:t>When white light is passed through an ordinary prism, it spreads out into a spectrum of </a:t>
            </a:r>
            <a:r>
              <a:rPr lang="en-US" sz="1800" b="0" i="0" u="none" strike="noStrike" baseline="0" dirty="0" err="1">
                <a:latin typeface="Arial" panose="020B0604020202020204" pitchFamily="34" charset="0"/>
              </a:rPr>
              <a:t>colours</a:t>
            </a:r>
            <a:r>
              <a:rPr lang="en-US" sz="1800" b="0" i="0" u="none" strike="noStrike" baseline="0" dirty="0">
                <a:latin typeface="Arial" panose="020B0604020202020204" pitchFamily="34" charset="0"/>
              </a:rPr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latin typeface="Arial" panose="020B0604020202020204" pitchFamily="34" charset="0"/>
              </a:rPr>
              <a:t>These </a:t>
            </a:r>
            <a:r>
              <a:rPr lang="en-US" sz="1800" b="0" i="0" u="none" strike="noStrike" baseline="0" dirty="0" err="1">
                <a:latin typeface="Arial" panose="020B0604020202020204" pitchFamily="34" charset="0"/>
              </a:rPr>
              <a:t>colours</a:t>
            </a:r>
            <a:r>
              <a:rPr lang="en-US" sz="1800" b="0" i="0" u="none" strike="noStrike" baseline="0" dirty="0">
                <a:latin typeface="Arial" panose="020B0604020202020204" pitchFamily="34" charset="0"/>
              </a:rPr>
              <a:t> —violet, indigo, blue, green, yellow, orange, and red —make up what is called the visible spectrum of light.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EA59061-FADE-50E9-033E-CA14AD752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1506" y="101299"/>
            <a:ext cx="5713001" cy="2966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BEE0D9D-9057-E789-A2BB-B69F1E7925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5025" y="3254686"/>
            <a:ext cx="7382905" cy="3534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6459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6F6254-A579-7A1E-A161-70627AC0A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36088"/>
          </a:xfrm>
        </p:spPr>
        <p:txBody>
          <a:bodyPr/>
          <a:lstStyle/>
          <a:p>
            <a:r>
              <a:rPr lang="en-IN" b="0" i="0" dirty="0">
                <a:solidFill>
                  <a:srgbClr val="583B1D"/>
                </a:solidFill>
                <a:effectLst/>
                <a:latin typeface="pt-sans"/>
              </a:rPr>
              <a:t>Grayscale</a:t>
            </a:r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268C2C-BD29-2EAF-CCC2-BECEB6B2B668}"/>
              </a:ext>
            </a:extLst>
          </p:cNvPr>
          <p:cNvSpPr txBox="1"/>
          <p:nvPr/>
        </p:nvSpPr>
        <p:spPr>
          <a:xfrm>
            <a:off x="1238865" y="630820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https://colortutorial.design/index.html</a:t>
            </a:r>
          </a:p>
        </p:txBody>
      </p:sp>
      <p:pic>
        <p:nvPicPr>
          <p:cNvPr id="4098" name="Picture 2" descr="Greyscale diagram, description follows">
            <a:extLst>
              <a:ext uri="{FF2B5EF4-FFF2-40B4-BE49-F238E27FC236}">
                <a16:creationId xmlns:a16="http://schemas.microsoft.com/office/drawing/2014/main" id="{77569F58-8C94-5B49-493A-9194757DED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756" y="1618636"/>
            <a:ext cx="5585745" cy="2501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F1391E2-AA14-DA04-5779-E759621FD6F6}"/>
              </a:ext>
            </a:extLst>
          </p:cNvPr>
          <p:cNvSpPr txBox="1"/>
          <p:nvPr/>
        </p:nvSpPr>
        <p:spPr>
          <a:xfrm>
            <a:off x="6617111" y="2074210"/>
            <a:ext cx="489462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t"/>
            <a:r>
              <a:rPr lang="en-US" b="0" i="0" dirty="0">
                <a:solidFill>
                  <a:srgbClr val="583B1D"/>
                </a:solidFill>
                <a:effectLst/>
                <a:latin typeface="pt-serif"/>
              </a:rPr>
              <a:t>•</a:t>
            </a:r>
            <a:r>
              <a:rPr lang="en-US" b="0" i="0" dirty="0">
                <a:solidFill>
                  <a:srgbClr val="000000"/>
                </a:solidFill>
                <a:effectLst/>
                <a:latin typeface="pt-serif"/>
              </a:rPr>
              <a:t> </a:t>
            </a:r>
            <a:r>
              <a:rPr lang="en-US" b="1" i="0" dirty="0">
                <a:solidFill>
                  <a:srgbClr val="000000"/>
                </a:solidFill>
                <a:effectLst/>
                <a:latin typeface="pt-serif"/>
              </a:rPr>
              <a:t>Black</a:t>
            </a:r>
            <a:r>
              <a:rPr lang="en-US" b="0" i="0" dirty="0">
                <a:solidFill>
                  <a:srgbClr val="000000"/>
                </a:solidFill>
                <a:effectLst/>
                <a:latin typeface="pt-serif"/>
              </a:rPr>
              <a:t> = 0% brightness, 100% gray.</a:t>
            </a:r>
          </a:p>
          <a:p>
            <a:pPr algn="l" fontAlgn="t"/>
            <a:r>
              <a:rPr lang="en-US" b="0" i="0" dirty="0">
                <a:solidFill>
                  <a:srgbClr val="583B1D"/>
                </a:solidFill>
                <a:effectLst/>
                <a:latin typeface="pt-serif"/>
              </a:rPr>
              <a:t>•</a:t>
            </a:r>
            <a:r>
              <a:rPr lang="en-US" b="0" i="0" dirty="0">
                <a:solidFill>
                  <a:srgbClr val="000000"/>
                </a:solidFill>
                <a:effectLst/>
                <a:latin typeface="pt-serif"/>
              </a:rPr>
              <a:t> </a:t>
            </a:r>
            <a:r>
              <a:rPr lang="en-US" b="1" i="0" dirty="0">
                <a:solidFill>
                  <a:srgbClr val="000000"/>
                </a:solidFill>
                <a:effectLst/>
                <a:latin typeface="pt-serif"/>
              </a:rPr>
              <a:t>White</a:t>
            </a:r>
            <a:r>
              <a:rPr lang="en-US" b="0" i="0" dirty="0">
                <a:solidFill>
                  <a:srgbClr val="000000"/>
                </a:solidFill>
                <a:effectLst/>
                <a:latin typeface="pt-serif"/>
              </a:rPr>
              <a:t> = 100% brightness, 0% gray.</a:t>
            </a:r>
          </a:p>
          <a:p>
            <a:pPr algn="l" fontAlgn="t"/>
            <a:r>
              <a:rPr lang="en-US" b="0" i="0" dirty="0">
                <a:solidFill>
                  <a:srgbClr val="583B1D"/>
                </a:solidFill>
                <a:effectLst/>
                <a:latin typeface="pt-serif"/>
              </a:rPr>
              <a:t>•</a:t>
            </a:r>
            <a:r>
              <a:rPr lang="en-US" b="0" i="0" dirty="0">
                <a:solidFill>
                  <a:srgbClr val="000000"/>
                </a:solidFill>
                <a:effectLst/>
                <a:latin typeface="pt-serif"/>
              </a:rPr>
              <a:t> </a:t>
            </a:r>
            <a:r>
              <a:rPr lang="en-US" b="1" i="0" dirty="0">
                <a:solidFill>
                  <a:srgbClr val="000000"/>
                </a:solidFill>
                <a:effectLst/>
                <a:latin typeface="pt-serif"/>
              </a:rPr>
              <a:t>Gray</a:t>
            </a:r>
            <a:r>
              <a:rPr lang="en-US" b="0" i="0" dirty="0">
                <a:solidFill>
                  <a:srgbClr val="000000"/>
                </a:solidFill>
                <a:effectLst/>
                <a:latin typeface="pt-serif"/>
              </a:rPr>
              <a:t> is most often specified from white = 0, thus 10% grey = 90% brightness.</a:t>
            </a:r>
          </a:p>
        </p:txBody>
      </p:sp>
    </p:spTree>
    <p:extLst>
      <p:ext uri="{BB962C8B-B14F-4D97-AF65-F5344CB8AC3E}">
        <p14:creationId xmlns:p14="http://schemas.microsoft.com/office/powerpoint/2010/main" val="9968274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39A31B-DBC0-B12F-D073-B88873D2BA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54075"/>
          </a:xfrm>
        </p:spPr>
        <p:txBody>
          <a:bodyPr/>
          <a:lstStyle/>
          <a:p>
            <a:r>
              <a:rPr lang="en-US" sz="4400" b="0" i="0" u="none" strike="noStrike" baseline="0" dirty="0">
                <a:solidFill>
                  <a:srgbClr val="000000"/>
                </a:solidFill>
                <a:latin typeface="OGFMIE+TimesNewRoman"/>
              </a:rPr>
              <a:t>Illumination: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BC72C8-93AD-8CA1-A1F3-A3A56B857B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52052"/>
            <a:ext cx="10515600" cy="3058754"/>
          </a:xfrm>
        </p:spPr>
        <p:txBody>
          <a:bodyPr>
            <a:normAutofit fontScale="85000" lnSpcReduction="20000"/>
          </a:bodyPr>
          <a:lstStyle/>
          <a:p>
            <a:r>
              <a:rPr lang="en-US" b="0" i="0" u="none" strike="noStrike" baseline="0" dirty="0">
                <a:solidFill>
                  <a:srgbClr val="000000"/>
                </a:solidFill>
                <a:latin typeface="OGFMIE+TimesNewRoman"/>
              </a:rPr>
              <a:t>light sources are referred as </a:t>
            </a:r>
            <a:r>
              <a:rPr lang="en-US" b="1" i="0" u="none" strike="noStrike" baseline="0" dirty="0">
                <a:solidFill>
                  <a:srgbClr val="EE0000"/>
                </a:solidFill>
                <a:latin typeface="OGFMKG+TimesNewRoman,Bold"/>
              </a:rPr>
              <a:t>Luminous objects </a:t>
            </a:r>
            <a:r>
              <a:rPr lang="en-US" b="0" i="0" u="none" strike="noStrike" baseline="0" dirty="0">
                <a:solidFill>
                  <a:srgbClr val="000000"/>
                </a:solidFill>
                <a:latin typeface="OGFMIE+TimesNewRoman"/>
              </a:rPr>
              <a:t>which are the objects that emit radiant energy.</a:t>
            </a:r>
          </a:p>
          <a:p>
            <a:pPr lvl="1"/>
            <a:r>
              <a:rPr lang="en-IN" sz="2900" b="1" i="0" u="none" strike="noStrike" baseline="0" dirty="0">
                <a:solidFill>
                  <a:srgbClr val="000000"/>
                </a:solidFill>
                <a:latin typeface="OGFMKG+TimesNewRoman,Bold"/>
              </a:rPr>
              <a:t>light emitting source </a:t>
            </a:r>
          </a:p>
          <a:p>
            <a:pPr lvl="1"/>
            <a:r>
              <a:rPr lang="en-IN" sz="2900" b="1" i="0" u="none" strike="noStrike" baseline="0" dirty="0">
                <a:solidFill>
                  <a:srgbClr val="000000"/>
                </a:solidFill>
                <a:latin typeface="OGFMKG+TimesNewRoman,Bold"/>
              </a:rPr>
              <a:t>light reflecting source </a:t>
            </a:r>
            <a:endParaRPr lang="en-US" sz="5100" b="0" i="0" u="none" strike="noStrike" baseline="0" dirty="0">
              <a:solidFill>
                <a:srgbClr val="000000"/>
              </a:solidFill>
              <a:latin typeface="OGFMIE+TimesNewRoman"/>
            </a:endParaRPr>
          </a:p>
          <a:p>
            <a:r>
              <a:rPr lang="en-US" b="0" i="0" u="none" strike="noStrike" baseline="0" dirty="0">
                <a:solidFill>
                  <a:srgbClr val="EE0000"/>
                </a:solidFill>
              </a:rPr>
              <a:t>illumination</a:t>
            </a:r>
            <a:r>
              <a:rPr lang="en-US" b="0" i="0" u="none" strike="noStrike" baseline="0" dirty="0">
                <a:solidFill>
                  <a:srgbClr val="000000"/>
                </a:solidFill>
              </a:rPr>
              <a:t> is exposure of an object to the light, which contributes to light reflected from an object to our eyes</a:t>
            </a:r>
          </a:p>
          <a:p>
            <a:pPr marL="259232" indent="-259232" algn="just">
              <a:spcBef>
                <a:spcPts val="544"/>
              </a:spcBef>
              <a:spcAft>
                <a:spcPts val="544"/>
              </a:spcAft>
              <a:buFont typeface="Arial" panose="020B0604020202020204" pitchFamily="34" charset="0"/>
              <a:buChar char="•"/>
            </a:pPr>
            <a:r>
              <a:rPr lang="en-US" dirty="0">
                <a:cs typeface="Times New Roman" panose="02020603050405020304" pitchFamily="18" charset="0"/>
              </a:rPr>
              <a:t>When we see any object, we see </a:t>
            </a:r>
            <a:r>
              <a:rPr lang="en-US" dirty="0">
                <a:solidFill>
                  <a:srgbClr val="EE0000"/>
                </a:solidFill>
                <a:cs typeface="Times New Roman" panose="02020603050405020304" pitchFamily="18" charset="0"/>
              </a:rPr>
              <a:t>reflected light </a:t>
            </a:r>
            <a:r>
              <a:rPr lang="en-US" dirty="0">
                <a:cs typeface="Times New Roman" panose="02020603050405020304" pitchFamily="18" charset="0"/>
              </a:rPr>
              <a:t>from that object. </a:t>
            </a:r>
          </a:p>
          <a:p>
            <a:pPr marL="259232" indent="-259232" algn="just">
              <a:spcBef>
                <a:spcPts val="544"/>
              </a:spcBef>
              <a:spcAft>
                <a:spcPts val="544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EE0000"/>
                </a:solidFill>
                <a:cs typeface="Times New Roman" panose="02020603050405020304" pitchFamily="18" charset="0"/>
              </a:rPr>
              <a:t>Total reflected light </a:t>
            </a:r>
            <a:r>
              <a:rPr lang="en-US" dirty="0">
                <a:cs typeface="Times New Roman" panose="02020603050405020304" pitchFamily="18" charset="0"/>
              </a:rPr>
              <a:t>is the sum of contribution from all sources and reflected light from other object that falls on the object. </a:t>
            </a:r>
          </a:p>
          <a:p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130564-4A58-E706-9225-1CB368C33D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24980" y="4110806"/>
            <a:ext cx="7634183" cy="2703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2022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67978" y="0"/>
            <a:ext cx="8229954" cy="1145009"/>
          </a:xfrm>
        </p:spPr>
        <p:txBody>
          <a:bodyPr/>
          <a:lstStyle/>
          <a:p>
            <a:pPr algn="ctr"/>
            <a:r>
              <a:rPr lang="en-US" dirty="0"/>
              <a:t>RGB color model</a:t>
            </a:r>
          </a:p>
        </p:txBody>
      </p:sp>
      <p:sp>
        <p:nvSpPr>
          <p:cNvPr id="3" name="Rectangle 2"/>
          <p:cNvSpPr/>
          <p:nvPr/>
        </p:nvSpPr>
        <p:spPr>
          <a:xfrm>
            <a:off x="1297858" y="803170"/>
            <a:ext cx="9842090" cy="21954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9232" indent="-259232" algn="just">
              <a:spcBef>
                <a:spcPts val="544"/>
              </a:spcBef>
              <a:spcAft>
                <a:spcPts val="544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These visual pigments in our retina have a peak sensitivity at wavelengths of about 630 nm (red), 530 nm (green) and 450 nm (blue). </a:t>
            </a:r>
          </a:p>
          <a:p>
            <a:pPr marL="716432" lvl="1" indent="-259232" algn="just">
              <a:spcBef>
                <a:spcPts val="544"/>
              </a:spcBef>
              <a:spcAft>
                <a:spcPts val="544"/>
              </a:spcAft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1A1A1A"/>
                </a:solidFill>
                <a:effectLst/>
                <a:latin typeface="Georgia" panose="02040502050405020303" pitchFamily="18" charset="0"/>
              </a:rPr>
              <a:t>the manner in which the brain responds to visual stimuli 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59232" indent="-259232" algn="just">
              <a:spcBef>
                <a:spcPts val="544"/>
              </a:spcBef>
              <a:spcAft>
                <a:spcPts val="544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basis for displaying color output on a video monitor using the 3 primary colors- red, green, and blue.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rcRect b="8400"/>
          <a:stretch/>
        </p:blipFill>
        <p:spPr>
          <a:xfrm>
            <a:off x="6161044" y="2998643"/>
            <a:ext cx="5173641" cy="37856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4B54DBB-DAE4-DA77-2FE1-51A2713CEBDE}"/>
              </a:ext>
            </a:extLst>
          </p:cNvPr>
          <p:cNvSpPr txBox="1"/>
          <p:nvPr/>
        </p:nvSpPr>
        <p:spPr>
          <a:xfrm>
            <a:off x="1083847" y="4847904"/>
            <a:ext cx="530712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latin typeface="Arial" panose="020B0604020202020204" pitchFamily="34" charset="0"/>
              </a:rPr>
              <a:t>The origin (0, 0, 0) is considered black and the diagonally opposite corner (1, 1, 1) is called white.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latin typeface="Arial" panose="020B0604020202020204" pitchFamily="34" charset="0"/>
              </a:rPr>
              <a:t>The line joining black to white represents a gray scale and has equal components of R,G,B.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9D928B7-D8C1-69FD-DCBA-6305821D60CE}"/>
              </a:ext>
            </a:extLst>
          </p:cNvPr>
          <p:cNvSpPr txBox="1"/>
          <p:nvPr/>
        </p:nvSpPr>
        <p:spPr>
          <a:xfrm>
            <a:off x="619433" y="3197720"/>
            <a:ext cx="547656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i="0" dirty="0">
                <a:solidFill>
                  <a:srgbClr val="1375B0"/>
                </a:solidFill>
                <a:effectLst/>
                <a:latin typeface="Nunito Sans" pitchFamily="2" charset="0"/>
              </a:rPr>
              <a:t>RGB in LCD &amp; LED Display-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1375B0"/>
                </a:solidFill>
                <a:effectLst/>
                <a:latin typeface="Nunito Sans" panose="020F0502020204030204" pitchFamily="2" charset="0"/>
              </a:rPr>
              <a:t>RGB In Cameras- </a:t>
            </a:r>
            <a:r>
              <a:rPr lang="en-US" b="0" i="0" dirty="0">
                <a:solidFill>
                  <a:srgbClr val="4D5968"/>
                </a:solidFill>
                <a:effectLst/>
                <a:latin typeface="-apple-system"/>
              </a:rPr>
              <a:t>Digital cameras for photography that use a CMOS or CCD image sensor.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i="0" dirty="0">
                <a:solidFill>
                  <a:srgbClr val="1375B0"/>
                </a:solidFill>
                <a:effectLst/>
                <a:latin typeface="Nunito Sans" pitchFamily="2" charset="0"/>
              </a:rPr>
              <a:t>RGB In Image Scanner-</a:t>
            </a:r>
          </a:p>
        </p:txBody>
      </p:sp>
    </p:spTree>
    <p:extLst>
      <p:ext uri="{BB962C8B-B14F-4D97-AF65-F5344CB8AC3E}">
        <p14:creationId xmlns:p14="http://schemas.microsoft.com/office/powerpoint/2010/main" val="29571076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258529" y="527478"/>
            <a:ext cx="9999406" cy="59195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9232" indent="-259232" algn="just">
              <a:spcBef>
                <a:spcPts val="544"/>
              </a:spcBef>
              <a:spcAft>
                <a:spcPts val="544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model is represented as unit cube.</a:t>
            </a:r>
          </a:p>
          <a:p>
            <a:pPr marL="259232" indent="-259232" algn="just">
              <a:spcBef>
                <a:spcPts val="544"/>
              </a:spcBef>
              <a:spcAft>
                <a:spcPts val="544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Origin represent black color and vertex (1,1,1) is white.</a:t>
            </a:r>
          </a:p>
          <a:p>
            <a:pPr marL="259232" indent="-259232" algn="just">
              <a:spcBef>
                <a:spcPts val="544"/>
              </a:spcBef>
              <a:spcAft>
                <a:spcPts val="544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Vertex of the cube on the axis represents primary color </a:t>
            </a:r>
            <a:r>
              <a:rPr lang="en-US" sz="2400" dirty="0">
                <a:solidFill>
                  <a:srgbClr val="EE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</a:t>
            </a:r>
            <a:r>
              <a:rPr lang="en-US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59232" indent="-259232" algn="just">
              <a:spcBef>
                <a:spcPts val="544"/>
              </a:spcBef>
              <a:spcAft>
                <a:spcPts val="544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Since, it is bounded in between unit cube, it’s values vary in between 0 to 1 and represented as triplets (R,G,B). </a:t>
            </a:r>
          </a:p>
          <a:p>
            <a:pPr marL="1173632" lvl="2" indent="-259232" algn="just">
              <a:spcBef>
                <a:spcPts val="544"/>
              </a:spcBef>
              <a:spcAft>
                <a:spcPts val="544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Ex: magenta color is represented with (1,0,1). </a:t>
            </a:r>
          </a:p>
          <a:p>
            <a:pPr marL="259232" indent="-259232" algn="just">
              <a:spcBef>
                <a:spcPts val="544"/>
              </a:spcBef>
              <a:spcAft>
                <a:spcPts val="544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Shades of gray are represented along the main diagonal of cube from black to white vertex.</a:t>
            </a:r>
          </a:p>
          <a:p>
            <a:pPr marL="259232" indent="-259232" algn="just">
              <a:spcBef>
                <a:spcPts val="544"/>
              </a:spcBef>
              <a:spcAft>
                <a:spcPts val="544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half way gray scale we use triplets (0.5,0.5,0.5). </a:t>
            </a:r>
          </a:p>
          <a:p>
            <a:pPr marL="259232" indent="-259232" algn="just">
              <a:spcBef>
                <a:spcPts val="544"/>
              </a:spcBef>
              <a:spcAft>
                <a:spcPts val="544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magenta vertex is obtained by adding red and blue to produce the triple (1,0,1) and white at (1,1,1) in the sum of the red, green and blue vertices. </a:t>
            </a:r>
          </a:p>
          <a:p>
            <a:pPr marL="259232" indent="-259232" algn="just">
              <a:spcBef>
                <a:spcPts val="544"/>
              </a:spcBef>
              <a:spcAft>
                <a:spcPts val="544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Shades of gray are represented along the main diagonal of the cube from the origin (black) to the white vertex. </a:t>
            </a:r>
          </a:p>
        </p:txBody>
      </p:sp>
    </p:spTree>
    <p:extLst>
      <p:ext uri="{BB962C8B-B14F-4D97-AF65-F5344CB8AC3E}">
        <p14:creationId xmlns:p14="http://schemas.microsoft.com/office/powerpoint/2010/main" val="36950221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023" y="1"/>
            <a:ext cx="8229954" cy="847646"/>
          </a:xfrm>
        </p:spPr>
        <p:txBody>
          <a:bodyPr/>
          <a:lstStyle/>
          <a:p>
            <a:pPr algn="ctr"/>
            <a:r>
              <a:rPr lang="en-US" dirty="0"/>
              <a:t>CMY color model</a:t>
            </a:r>
          </a:p>
        </p:txBody>
      </p:sp>
      <p:sp>
        <p:nvSpPr>
          <p:cNvPr id="3" name="Rectangle 2"/>
          <p:cNvSpPr/>
          <p:nvPr/>
        </p:nvSpPr>
        <p:spPr>
          <a:xfrm>
            <a:off x="804782" y="847646"/>
            <a:ext cx="5222392" cy="35240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9232" indent="-259232" algn="just">
              <a:spcBef>
                <a:spcPts val="544"/>
              </a:spcBef>
              <a:spcAft>
                <a:spcPts val="544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primary colors </a:t>
            </a:r>
            <a:r>
              <a:rPr lang="en-US" dirty="0">
                <a:solidFill>
                  <a:srgbClr val="EE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cyan, magenta, and yellow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(CMY) is useful for describing color output to hard copy devices.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59232" indent="-259232" algn="just">
              <a:spcBef>
                <a:spcPts val="544"/>
              </a:spcBef>
              <a:spcAft>
                <a:spcPts val="544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It is a </a:t>
            </a:r>
            <a:r>
              <a:rPr lang="en-US" dirty="0">
                <a:solidFill>
                  <a:srgbClr val="EE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subtractive color model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(i.e.,) cyan can be formed by adding green and blue light. </a:t>
            </a:r>
          </a:p>
          <a:p>
            <a:pPr marL="259232" indent="-259232" algn="just">
              <a:spcBef>
                <a:spcPts val="544"/>
              </a:spcBef>
              <a:spcAft>
                <a:spcPts val="544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When white light is reflected from cyan-colored ink, the reflected light must have no red component. i.e., red light is absorbed or subtracted by the link.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259232" indent="-259232" algn="just">
              <a:spcBef>
                <a:spcPts val="544"/>
              </a:spcBef>
              <a:spcAft>
                <a:spcPts val="544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Magenta ink subtracts the green component from incident light and yellow subtracts the blue component.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5051" y="912012"/>
            <a:ext cx="4436154" cy="40467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EC89423-CB2D-CE23-3E47-F0E53DE0790F}"/>
              </a:ext>
            </a:extLst>
          </p:cNvPr>
          <p:cNvSpPr txBox="1"/>
          <p:nvPr/>
        </p:nvSpPr>
        <p:spPr>
          <a:xfrm>
            <a:off x="7511846" y="5095255"/>
            <a:ext cx="29103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Unit cube for CMY model </a:t>
            </a:r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FA028E-53EB-F21F-DC66-8B69A15E25A4}"/>
              </a:ext>
            </a:extLst>
          </p:cNvPr>
          <p:cNvSpPr txBox="1"/>
          <p:nvPr/>
        </p:nvSpPr>
        <p:spPr>
          <a:xfrm>
            <a:off x="735956" y="4958784"/>
            <a:ext cx="5222392" cy="10515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59232" indent="-259232" algn="just">
              <a:spcBef>
                <a:spcPts val="544"/>
              </a:spcBef>
              <a:spcAft>
                <a:spcPts val="544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CMY+K is used for </a:t>
            </a:r>
            <a:r>
              <a:rPr lang="en-US" dirty="0">
                <a:solidFill>
                  <a:srgbClr val="EE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hardcopy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printing by coating a paper with color pigments. </a:t>
            </a:r>
          </a:p>
          <a:p>
            <a:pPr marL="285750" indent="-285750" algn="just">
              <a:spcBef>
                <a:spcPts val="544"/>
              </a:spcBef>
              <a:spcAft>
                <a:spcPts val="544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</a:rPr>
              <a:t>The origin represents white light.</a:t>
            </a:r>
            <a:endParaRPr lang="en-US" sz="1800" b="1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84893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875071" y="694337"/>
                <a:ext cx="7177548" cy="600536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59232" indent="-259232" algn="just">
                  <a:spcBef>
                    <a:spcPts val="544"/>
                  </a:spcBef>
                  <a:spcAft>
                    <a:spcPts val="544"/>
                  </a:spcAft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In CMY model, point (1,1,1) represents black because all components of the incident light are subtracted.</a:t>
                </a:r>
                <a:endParaRPr lang="en-US" b="1" dirty="0">
                  <a:solidFill>
                    <a:schemeClr val="tx1"/>
                  </a:solidFill>
                  <a:latin typeface="Times New Roman" panose="02020603050405020304" pitchFamily="18" charset="0"/>
                </a:endParaRPr>
              </a:p>
              <a:p>
                <a:pPr marL="259232" indent="-259232" algn="just">
                  <a:spcBef>
                    <a:spcPts val="544"/>
                  </a:spcBef>
                  <a:spcAft>
                    <a:spcPts val="544"/>
                  </a:spcAft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Equal amounts of each of the primary colors produce grays along the main diagonal of the cube.</a:t>
                </a:r>
                <a:endParaRPr lang="en-US" b="1" dirty="0">
                  <a:solidFill>
                    <a:schemeClr val="tx1"/>
                  </a:solidFill>
                  <a:latin typeface="Times New Roman" panose="02020603050405020304" pitchFamily="18" charset="0"/>
                </a:endParaRPr>
              </a:p>
              <a:p>
                <a:pPr marL="259232" indent="-259232" algn="just">
                  <a:spcBef>
                    <a:spcPts val="544"/>
                  </a:spcBef>
                  <a:spcAft>
                    <a:spcPts val="544"/>
                  </a:spcAft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A combination of cyan + magenta ink= blue light because the red and green components of the incident light are absorbed.</a:t>
                </a:r>
                <a:endParaRPr lang="en-US" b="1" dirty="0">
                  <a:solidFill>
                    <a:schemeClr val="tx1"/>
                  </a:solidFill>
                  <a:latin typeface="Times New Roman" panose="02020603050405020304" pitchFamily="18" charset="0"/>
                </a:endParaRPr>
              </a:p>
              <a:p>
                <a:pPr marL="259232" indent="-259232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The conversion from an RGB representation to a CMY representation is expressed as </a:t>
                </a:r>
              </a:p>
              <a:p>
                <a:pPr algn="just">
                  <a:spcBef>
                    <a:spcPts val="544"/>
                  </a:spcBef>
                  <a:spcAft>
                    <a:spcPts val="544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−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  <a:p>
                <a:pPr>
                  <a:spcBef>
                    <a:spcPts val="544"/>
                  </a:spcBef>
                  <a:spcAft>
                    <a:spcPts val="544"/>
                  </a:spcAft>
                </a:pP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Where the white is represented in the RGB system as the unit column vector</a:t>
                </a:r>
                <a:r>
                  <a:rPr lang="en-US" dirty="0">
                    <a:solidFill>
                      <a:schemeClr val="tx1"/>
                    </a:solidFill>
                  </a:rPr>
                  <a:t>.</a:t>
                </a:r>
              </a:p>
              <a:p>
                <a:pPr marL="259232" indent="-259232" algn="just">
                  <a:spcBef>
                    <a:spcPts val="544"/>
                  </a:spcBef>
                  <a:spcAft>
                    <a:spcPts val="544"/>
                  </a:spcAft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Similarly, the conversion of CMY to RGB representation is expressed as</a:t>
                </a:r>
              </a:p>
              <a:p>
                <a:pPr algn="just">
                  <a:spcBef>
                    <a:spcPts val="544"/>
                  </a:spcBef>
                  <a:spcAft>
                    <a:spcPts val="544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−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>
                  <a:spcBef>
                    <a:spcPts val="544"/>
                  </a:spcBef>
                  <a:spcAft>
                    <a:spcPts val="544"/>
                  </a:spcAft>
                </a:pP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Where the black is represented in the CMY system as the unit column vector</a:t>
                </a: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071" y="694337"/>
                <a:ext cx="7177548" cy="6005362"/>
              </a:xfrm>
              <a:prstGeom prst="rect">
                <a:avLst/>
              </a:prstGeom>
              <a:blipFill>
                <a:blip r:embed="rId2"/>
                <a:stretch>
                  <a:fillRect l="-765" t="-609" r="-680" b="-71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1B95536A-D75B-99AE-B5DC-5B6BB49BCCA0}"/>
              </a:ext>
            </a:extLst>
          </p:cNvPr>
          <p:cNvSpPr txBox="1"/>
          <p:nvPr/>
        </p:nvSpPr>
        <p:spPr>
          <a:xfrm>
            <a:off x="1288026" y="156803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</a:rPr>
              <a:t>Continued…</a:t>
            </a:r>
            <a:endParaRPr lang="en-IN" sz="2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EA7959-0ABA-8F40-204F-8210BD57B11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027"/>
          <a:stretch/>
        </p:blipFill>
        <p:spPr>
          <a:xfrm>
            <a:off x="8347586" y="1455175"/>
            <a:ext cx="3844413" cy="3731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5714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023" y="0"/>
            <a:ext cx="8229954" cy="1145009"/>
          </a:xfrm>
        </p:spPr>
        <p:txBody>
          <a:bodyPr/>
          <a:lstStyle/>
          <a:p>
            <a:pPr algn="ctr"/>
            <a:r>
              <a:rPr lang="en-US" dirty="0"/>
              <a:t>YIQ Color model</a:t>
            </a:r>
          </a:p>
        </p:txBody>
      </p:sp>
      <p:sp>
        <p:nvSpPr>
          <p:cNvPr id="3" name="Rectangle 2"/>
          <p:cNvSpPr/>
          <p:nvPr/>
        </p:nvSpPr>
        <p:spPr>
          <a:xfrm>
            <a:off x="983226" y="847338"/>
            <a:ext cx="10461522" cy="5760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9232" indent="-259232" algn="just">
              <a:spcBef>
                <a:spcPts val="544"/>
              </a:spcBef>
              <a:spcAft>
                <a:spcPts val="544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RGB monitors requires separates signals for red, green, and blue component of an image but television monitors uses single composite signals.</a:t>
            </a:r>
          </a:p>
          <a:p>
            <a:pPr marL="259232" indent="-259232" algn="just">
              <a:spcBef>
                <a:spcPts val="544"/>
              </a:spcBef>
              <a:spcAft>
                <a:spcPts val="544"/>
              </a:spcAft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040C28"/>
                </a:solidFill>
                <a:effectLst/>
                <a:latin typeface="Google Sans"/>
              </a:rPr>
              <a:t>the color space used by the analog NTSC color TV system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16432" lvl="1" indent="-259232" algn="just">
              <a:spcBef>
                <a:spcPts val="544"/>
              </a:spcBef>
              <a:spcAft>
                <a:spcPts val="544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National Television System Committee (NTSC)</a:t>
            </a:r>
          </a:p>
          <a:p>
            <a:pPr marL="259232" indent="-259232" algn="just">
              <a:spcBef>
                <a:spcPts val="544"/>
              </a:spcBef>
              <a:spcAft>
                <a:spcPts val="544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YIQ color model, luminance (brightness) information in contained in the Y parameter (enough for black and white TV), chromaticity information (hue and purity) is contained into the I and Q parameters. </a:t>
            </a:r>
          </a:p>
          <a:p>
            <a:pPr marL="259232" indent="-259232" algn="just">
              <a:spcBef>
                <a:spcPts val="544"/>
              </a:spcBef>
              <a:spcAft>
                <a:spcPts val="544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combination of red, green and blue intensities are chosen for the Y parameter to yield the standard luminosity curve. </a:t>
            </a:r>
          </a:p>
          <a:p>
            <a:pPr marL="259232" indent="-259232" algn="just">
              <a:spcBef>
                <a:spcPts val="544"/>
              </a:spcBef>
              <a:spcAft>
                <a:spcPts val="544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Since 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 contains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luminance information, black and white TV monitors use only the Y signal. </a:t>
            </a:r>
          </a:p>
          <a:p>
            <a:pPr marL="259232" indent="-259232" algn="just">
              <a:spcBef>
                <a:spcPts val="544"/>
              </a:spcBef>
              <a:spcAft>
                <a:spcPts val="544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Parameter 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 contain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orange-cyan hue information that provides the flash-tone shading and occupies a bandwidth of 1.5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MHz.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259232" indent="-259232" algn="just">
              <a:spcBef>
                <a:spcPts val="544"/>
              </a:spcBef>
              <a:spcAft>
                <a:spcPts val="544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Parameter 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 carries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green-magenta hue information in a bandwidth of about 0.6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MHz.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587909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683917" y="4270352"/>
            <a:ext cx="192360" cy="2512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633" dirty="0"/>
              <a:t>  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2992807" y="2541240"/>
                <a:ext cx="5072671" cy="10253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177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177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177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177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177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177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= 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177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177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177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2177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.299</m:t>
                                </m:r>
                              </m:e>
                              <m:e>
                                <m:r>
                                  <a:rPr lang="en-US" sz="2177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0.587</m:t>
                                </m:r>
                              </m:e>
                              <m:e>
                                <m:r>
                                  <a:rPr lang="en-US" sz="2177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0.144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177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0.596</m:t>
                                </m:r>
                              </m:e>
                              <m:e>
                                <m:r>
                                  <a:rPr lang="en-US" sz="2177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−0.275</m:t>
                                </m:r>
                              </m:e>
                              <m:e>
                                <m:r>
                                  <a:rPr lang="en-US" sz="2177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−0.321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177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0.212</m:t>
                                </m:r>
                              </m:e>
                              <m:e>
                                <m:r>
                                  <a:rPr lang="en-US" sz="2177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−.528</m:t>
                                </m:r>
                              </m:e>
                              <m:e>
                                <m:r>
                                  <a:rPr lang="en-US" sz="2177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0.311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177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177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177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177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177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177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177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2807" y="2541240"/>
                <a:ext cx="5072671" cy="102534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/>
          <p:cNvSpPr/>
          <p:nvPr/>
        </p:nvSpPr>
        <p:spPr>
          <a:xfrm>
            <a:off x="1619700" y="3888163"/>
            <a:ext cx="832079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9232" indent="-259232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</a:rPr>
              <a:t>An NTSC video signal can be converted to an RGB signal using an NTSC encoder which  separates the video signal into YIQ components, the converts to RCB values, as follows: </a:t>
            </a:r>
            <a:endParaRPr 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2992808" y="4960624"/>
                <a:ext cx="5072671" cy="10253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177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177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177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177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177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177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= 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177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177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177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sz="2177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.000</m:t>
                                </m:r>
                              </m:e>
                              <m:e>
                                <m:r>
                                  <a:rPr lang="en-US" sz="2177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0.956</m:t>
                                </m:r>
                              </m:e>
                              <m:e>
                                <m:r>
                                  <a:rPr lang="en-US" sz="2177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0.620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177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1.000</m:t>
                                </m:r>
                              </m:e>
                              <m:e>
                                <m:r>
                                  <a:rPr lang="en-US" sz="2177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−0.272</m:t>
                                </m:r>
                              </m:e>
                              <m:e>
                                <m:r>
                                  <a:rPr lang="en-US" sz="2177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−0.647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177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1.000</m:t>
                                </m:r>
                              </m:e>
                              <m:e>
                                <m:r>
                                  <a:rPr lang="en-US" sz="2177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−1.108</m:t>
                                </m:r>
                              </m:e>
                              <m:e>
                                <m:r>
                                  <a:rPr lang="en-US" sz="2177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1.705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177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177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177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177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177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177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177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2808" y="4960624"/>
                <a:ext cx="5072671" cy="102534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040654CB-C62A-223A-F22B-9FD9ECFE7D0D}"/>
              </a:ext>
            </a:extLst>
          </p:cNvPr>
          <p:cNvSpPr txBox="1"/>
          <p:nvPr/>
        </p:nvSpPr>
        <p:spPr>
          <a:xfrm>
            <a:off x="1619701" y="1511776"/>
            <a:ext cx="832079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59232" indent="-259232" algn="just">
              <a:spcBef>
                <a:spcPts val="544"/>
              </a:spcBef>
              <a:spcAft>
                <a:spcPts val="544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RGB signal can be converted to a TV signal using an NTSC encoder which converts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RGB values to YIQ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values, as follows </a:t>
            </a:r>
          </a:p>
        </p:txBody>
      </p:sp>
    </p:spTree>
    <p:extLst>
      <p:ext uri="{BB962C8B-B14F-4D97-AF65-F5344CB8AC3E}">
        <p14:creationId xmlns:p14="http://schemas.microsoft.com/office/powerpoint/2010/main" val="14527253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1788" y="0"/>
            <a:ext cx="8229954" cy="806245"/>
          </a:xfrm>
        </p:spPr>
        <p:txBody>
          <a:bodyPr/>
          <a:lstStyle/>
          <a:p>
            <a:pPr algn="ctr"/>
            <a:r>
              <a:rPr lang="en-US" dirty="0"/>
              <a:t>HSV Color model</a:t>
            </a:r>
          </a:p>
        </p:txBody>
      </p:sp>
      <p:sp>
        <p:nvSpPr>
          <p:cNvPr id="3" name="Rectangle 2"/>
          <p:cNvSpPr/>
          <p:nvPr/>
        </p:nvSpPr>
        <p:spPr>
          <a:xfrm>
            <a:off x="914400" y="958463"/>
            <a:ext cx="5456904" cy="4593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9232" indent="-259232" algn="just">
              <a:spcBef>
                <a:spcPts val="544"/>
              </a:spcBef>
              <a:spcAft>
                <a:spcPts val="544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HSV model uses color descriptions that have a more interactive appeal to a user.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59232" indent="-259232" algn="just">
              <a:spcBef>
                <a:spcPts val="544"/>
              </a:spcBef>
              <a:spcAft>
                <a:spcPts val="544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Color parameters in this model are </a:t>
            </a:r>
            <a:r>
              <a:rPr lang="en-US" sz="2000" dirty="0">
                <a:solidFill>
                  <a:srgbClr val="EE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hue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(H), </a:t>
            </a:r>
            <a:r>
              <a:rPr lang="en-US" sz="2000" dirty="0">
                <a:solidFill>
                  <a:srgbClr val="EE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saturation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(S), and </a:t>
            </a:r>
            <a:r>
              <a:rPr lang="en-US" sz="2000" dirty="0">
                <a:solidFill>
                  <a:srgbClr val="EE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value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(V).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59232" indent="-259232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boundary of the hexagon represents the various hues, and it is used as the top of the HSV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hexcone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marL="259232" indent="-259232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the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hexcone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saturation is measured along a horizontal axis, and value is along a vertical axis through the center of the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hexcone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marL="259232" indent="-259232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Hue is represented as an angle about the vertical axis, ranging from 0</a:t>
            </a:r>
            <a:r>
              <a:rPr lang="en-US" sz="20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at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redthrough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360</a:t>
            </a:r>
            <a:r>
              <a:rPr lang="en-US" sz="20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. Vertices of the hexagon are separated by 60</a:t>
            </a:r>
            <a:r>
              <a:rPr lang="en-US" sz="20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intervals.</a:t>
            </a:r>
          </a:p>
        </p:txBody>
      </p:sp>
      <p:pic>
        <p:nvPicPr>
          <p:cNvPr id="2050" name="Picture 2" descr="Color Models in Computer Graphics">
            <a:extLst>
              <a:ext uri="{FF2B5EF4-FFF2-40B4-BE49-F238E27FC236}">
                <a16:creationId xmlns:a16="http://schemas.microsoft.com/office/drawing/2014/main" id="{9A9FF7D6-D81B-C81E-9546-E65FC7B6B4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37" r="27744"/>
          <a:stretch/>
        </p:blipFill>
        <p:spPr bwMode="auto">
          <a:xfrm>
            <a:off x="6652949" y="1388987"/>
            <a:ext cx="5268403" cy="4559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1052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A17018-38ED-E2B5-B164-AA4CAEBA8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HSV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35E8BFF-9F37-E721-F638-A99D9988BF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3014" y="365125"/>
            <a:ext cx="6619451" cy="600617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4BB0E60-C21F-1B56-3D69-6EBD76BC5463}"/>
              </a:ext>
            </a:extLst>
          </p:cNvPr>
          <p:cNvSpPr txBox="1"/>
          <p:nvPr/>
        </p:nvSpPr>
        <p:spPr>
          <a:xfrm>
            <a:off x="689535" y="1810434"/>
            <a:ext cx="3184375" cy="1605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59232" indent="-259232" algn="just">
              <a:spcBef>
                <a:spcPts val="544"/>
              </a:spcBef>
              <a:spcAft>
                <a:spcPts val="544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3D representation of the HSV model is derived from the RGB cube. </a:t>
            </a:r>
          </a:p>
          <a:p>
            <a:pPr marL="259232" indent="-259232" algn="just">
              <a:spcBef>
                <a:spcPts val="544"/>
              </a:spcBef>
              <a:spcAft>
                <a:spcPts val="544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outline of the cube has the hexagon shape.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97002218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297857" y="298270"/>
            <a:ext cx="9792929" cy="33547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9232" indent="-259232" algn="just">
              <a:spcBef>
                <a:spcPts val="544"/>
              </a:spcBef>
              <a:spcAft>
                <a:spcPts val="544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</a:rPr>
              <a:t>Yellow is at 60</a:t>
            </a:r>
            <a:r>
              <a:rPr lang="en-US" baseline="30000" dirty="0">
                <a:latin typeface="Times New Roman" panose="02020603050405020304" pitchFamily="18" charset="0"/>
              </a:rPr>
              <a:t>0</a:t>
            </a:r>
            <a:r>
              <a:rPr lang="en-US" dirty="0">
                <a:latin typeface="Times New Roman" panose="02020603050405020304" pitchFamily="18" charset="0"/>
              </a:rPr>
              <a:t> , green at 120</a:t>
            </a:r>
            <a:r>
              <a:rPr lang="en-US" baseline="30000" dirty="0">
                <a:latin typeface="Times New Roman" panose="02020603050405020304" pitchFamily="18" charset="0"/>
              </a:rPr>
              <a:t>0</a:t>
            </a:r>
            <a:r>
              <a:rPr lang="en-US" dirty="0">
                <a:latin typeface="Times New Roman" panose="02020603050405020304" pitchFamily="18" charset="0"/>
              </a:rPr>
              <a:t>  and cyan opposite red at H = 180</a:t>
            </a:r>
            <a:r>
              <a:rPr lang="en-US" baseline="30000" dirty="0">
                <a:latin typeface="Times New Roman" panose="02020603050405020304" pitchFamily="18" charset="0"/>
              </a:rPr>
              <a:t>0</a:t>
            </a:r>
            <a:r>
              <a:rPr lang="en-US" dirty="0">
                <a:latin typeface="Times New Roman" panose="02020603050405020304" pitchFamily="18" charset="0"/>
              </a:rPr>
              <a:t>. Complementary colors are 180</a:t>
            </a:r>
            <a:r>
              <a:rPr lang="en-US" baseline="30000" dirty="0">
                <a:latin typeface="Times New Roman" panose="02020603050405020304" pitchFamily="18" charset="0"/>
              </a:rPr>
              <a:t>0 </a:t>
            </a:r>
            <a:r>
              <a:rPr lang="en-US" dirty="0">
                <a:latin typeface="Times New Roman" panose="02020603050405020304" pitchFamily="18" charset="0"/>
              </a:rPr>
              <a:t> apart. </a:t>
            </a:r>
          </a:p>
          <a:p>
            <a:pPr marL="259232" indent="-259232" algn="just">
              <a:spcBef>
                <a:spcPts val="544"/>
              </a:spcBef>
              <a:spcAft>
                <a:spcPts val="544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</a:rPr>
              <a:t>Saturation S varies from 0 to 1. the maximum purity at S = 1, at S = 0.25, the hue is said to be one quarter pure, at S = 0, we have the gray scale.</a:t>
            </a:r>
          </a:p>
          <a:p>
            <a:pPr marL="259232" indent="-259232" algn="just">
              <a:spcBef>
                <a:spcPts val="544"/>
              </a:spcBef>
              <a:spcAft>
                <a:spcPts val="544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</a:rPr>
              <a:t>Value V varies from 0 at the apex to 1 at the top. </a:t>
            </a:r>
          </a:p>
          <a:p>
            <a:pPr algn="just">
              <a:spcBef>
                <a:spcPts val="544"/>
              </a:spcBef>
              <a:spcAft>
                <a:spcPts val="544"/>
              </a:spcAft>
            </a:pPr>
            <a:r>
              <a:rPr lang="en-US" dirty="0">
                <a:latin typeface="Times New Roman" panose="02020603050405020304" pitchFamily="18" charset="0"/>
              </a:rPr>
              <a:t>	- the apex representation black.</a:t>
            </a:r>
          </a:p>
          <a:p>
            <a:pPr marL="259232" indent="-259232" algn="just">
              <a:spcBef>
                <a:spcPts val="544"/>
              </a:spcBef>
              <a:spcAft>
                <a:spcPts val="544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</a:rPr>
              <a:t>At the top of the </a:t>
            </a:r>
            <a:r>
              <a:rPr lang="en-US" dirty="0" err="1">
                <a:latin typeface="Times New Roman" panose="02020603050405020304" pitchFamily="18" charset="0"/>
              </a:rPr>
              <a:t>hexcone</a:t>
            </a:r>
            <a:r>
              <a:rPr lang="en-US" dirty="0">
                <a:latin typeface="Times New Roman" panose="02020603050405020304" pitchFamily="18" charset="0"/>
              </a:rPr>
              <a:t>, colors have their maximum intensity.</a:t>
            </a:r>
          </a:p>
          <a:p>
            <a:pPr marL="259232" indent="-259232" algn="just">
              <a:spcBef>
                <a:spcPts val="544"/>
              </a:spcBef>
              <a:spcAft>
                <a:spcPts val="544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</a:rPr>
              <a:t>When V = 1 and S = 1 we have the pure" hues.</a:t>
            </a:r>
          </a:p>
          <a:p>
            <a:pPr marL="259232" indent="-259232" algn="just">
              <a:spcBef>
                <a:spcPts val="544"/>
              </a:spcBef>
              <a:spcAft>
                <a:spcPts val="544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</a:rPr>
              <a:t>White is the point at V = 1 and S = 0.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3685" y="2852071"/>
            <a:ext cx="3800356" cy="384530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27B1C1F-6F44-9A6A-D163-6FEDE21982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7428" y="3653035"/>
            <a:ext cx="2848373" cy="3155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36490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179549-827C-B781-4088-6316B4E95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HLS color model</a:t>
            </a:r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B802D21-62F5-1571-FD0B-2F72ABC5123A}"/>
              </a:ext>
            </a:extLst>
          </p:cNvPr>
          <p:cNvSpPr txBox="1"/>
          <p:nvPr/>
        </p:nvSpPr>
        <p:spPr>
          <a:xfrm>
            <a:off x="838199" y="1447233"/>
            <a:ext cx="5454445" cy="36317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Color has </a:t>
            </a:r>
            <a:r>
              <a:rPr lang="en-US" sz="20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three main characteristics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−</a:t>
            </a:r>
          </a:p>
          <a:p>
            <a:pPr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Hue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− This is the dominant wavelength of light we perceive. It is what we typically mean when we name a color like "red" or "blue".</a:t>
            </a:r>
          </a:p>
          <a:p>
            <a:pPr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Saturation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− This refers to the purity of the color. A highly saturated color is vivid, while a less saturated color appears more muted.</a:t>
            </a:r>
          </a:p>
          <a:p>
            <a:pPr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Luminance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− This is the lightness or intensity of the color. It determines how bright or dark a color appears.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16BF2ED-B48D-1CE3-2B93-138F53F152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8620" y="100552"/>
            <a:ext cx="3905019" cy="6569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0087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1788" y="1"/>
            <a:ext cx="8229954" cy="900748"/>
          </a:xfrm>
        </p:spPr>
        <p:txBody>
          <a:bodyPr/>
          <a:lstStyle/>
          <a:p>
            <a:pPr algn="ctr"/>
            <a:r>
              <a:rPr lang="en-US" dirty="0"/>
              <a:t>Properties of LIGHT SOURCE</a:t>
            </a:r>
          </a:p>
        </p:txBody>
      </p:sp>
      <p:sp>
        <p:nvSpPr>
          <p:cNvPr id="5" name="Rectangle 4"/>
          <p:cNvSpPr/>
          <p:nvPr/>
        </p:nvSpPr>
        <p:spPr>
          <a:xfrm>
            <a:off x="914397" y="644410"/>
            <a:ext cx="10264878" cy="35702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9232" indent="-259232" algn="just">
              <a:spcBef>
                <a:spcPts val="544"/>
              </a:spcBef>
              <a:spcAft>
                <a:spcPts val="544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simplest model for light source is </a:t>
            </a:r>
            <a:r>
              <a:rPr lang="en-US" sz="2200" dirty="0">
                <a:solidFill>
                  <a:srgbClr val="EE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point source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marL="716432" lvl="1" indent="-259232" algn="just">
              <a:spcBef>
                <a:spcPts val="544"/>
              </a:spcBef>
              <a:spcAft>
                <a:spcPts val="544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Example: </a:t>
            </a:r>
            <a:r>
              <a:rPr lang="en-US" sz="2200" dirty="0">
                <a:solidFill>
                  <a:srgbClr val="EE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Sun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can be taken as point source on earth. </a:t>
            </a:r>
          </a:p>
          <a:p>
            <a:pPr marL="259232" indent="-259232" algn="just">
              <a:spcBef>
                <a:spcPts val="544"/>
              </a:spcBef>
              <a:spcAft>
                <a:spcPts val="544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long fluorescent light is more accurately modelled as a </a:t>
            </a:r>
            <a:r>
              <a:rPr lang="en-US" sz="2200" dirty="0">
                <a:solidFill>
                  <a:srgbClr val="EE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distributed light source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marL="259232" indent="-259232" algn="just">
              <a:spcBef>
                <a:spcPts val="544"/>
              </a:spcBef>
              <a:spcAft>
                <a:spcPts val="544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When light falls on the surface the part of the light is </a:t>
            </a:r>
            <a:r>
              <a:rPr lang="en-US" sz="2200" dirty="0">
                <a:solidFill>
                  <a:srgbClr val="EE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reflected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part of the light is </a:t>
            </a:r>
            <a:r>
              <a:rPr lang="en-US" sz="2200" dirty="0">
                <a:solidFill>
                  <a:srgbClr val="EE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absorbed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59232" indent="-259232" algn="just">
              <a:spcBef>
                <a:spcPts val="544"/>
              </a:spcBef>
              <a:spcAft>
                <a:spcPts val="544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Amount of reflected and absorbed light depends on the property of the object surface. </a:t>
            </a:r>
          </a:p>
          <a:p>
            <a:pPr marL="259232" indent="-259232" algn="just">
              <a:spcBef>
                <a:spcPts val="544"/>
              </a:spcBef>
              <a:spcAft>
                <a:spcPts val="544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Example: </a:t>
            </a:r>
            <a:r>
              <a:rPr lang="en-US" sz="2200" dirty="0">
                <a:solidFill>
                  <a:srgbClr val="EE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shiny surface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reflect more light </a:t>
            </a:r>
          </a:p>
          <a:p>
            <a:pPr marL="716432" lvl="1" indent="-259232" algn="just">
              <a:spcBef>
                <a:spcPts val="544"/>
              </a:spcBef>
              <a:spcAft>
                <a:spcPts val="544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while </a:t>
            </a:r>
            <a:r>
              <a:rPr lang="en-US" sz="2200" dirty="0">
                <a:solidFill>
                  <a:srgbClr val="EE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dull surface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reflect less light.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058605-89F2-0F1E-967B-521FE18C77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609233" y="4044874"/>
            <a:ext cx="4885097" cy="199357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8FBB951-D498-DFD9-C55B-DFBE0CDEA7C3}"/>
              </a:ext>
            </a:extLst>
          </p:cNvPr>
          <p:cNvSpPr txBox="1"/>
          <p:nvPr/>
        </p:nvSpPr>
        <p:spPr>
          <a:xfrm>
            <a:off x="7387499" y="6213590"/>
            <a:ext cx="42217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b="1" i="0" u="none" strike="noStrike" baseline="0" dirty="0">
                <a:solidFill>
                  <a:srgbClr val="000000"/>
                </a:solidFill>
                <a:latin typeface="OGFMKG+TimesNewRoman,Bold"/>
              </a:rPr>
              <a:t>a-Point source; b-Parallel Source; c- Distributed Source 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162274250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3225" y="1"/>
            <a:ext cx="9252993" cy="778479"/>
          </a:xfrm>
        </p:spPr>
        <p:txBody>
          <a:bodyPr/>
          <a:lstStyle/>
          <a:p>
            <a:r>
              <a:rPr lang="en-US" dirty="0"/>
              <a:t>HLS color model</a:t>
            </a:r>
          </a:p>
        </p:txBody>
      </p:sp>
      <p:sp>
        <p:nvSpPr>
          <p:cNvPr id="3" name="Rectangle 2"/>
          <p:cNvSpPr/>
          <p:nvPr/>
        </p:nvSpPr>
        <p:spPr>
          <a:xfrm>
            <a:off x="983225" y="752122"/>
            <a:ext cx="7157885" cy="59349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9232" indent="-259232" algn="just">
              <a:spcBef>
                <a:spcPts val="544"/>
              </a:spcBef>
              <a:spcAft>
                <a:spcPts val="544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HLS model is based on intuitive color parameters used by Tektronix.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59232" indent="-259232" algn="just">
              <a:spcBef>
                <a:spcPts val="544"/>
              </a:spcBef>
              <a:spcAft>
                <a:spcPts val="544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It has the double cone representation shown in the below figure. The 3 parameters in this model are called Hue (H), lightness (L) and saturation (s).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259232" indent="-259232" algn="just">
              <a:spcBef>
                <a:spcPts val="544"/>
              </a:spcBef>
              <a:spcAft>
                <a:spcPts val="544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Hue specifies an angle about the vertical axis that locates a chosen hue.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59232" indent="-259232" algn="just">
              <a:spcBef>
                <a:spcPts val="544"/>
              </a:spcBef>
              <a:spcAft>
                <a:spcPts val="544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this model H = θ</a:t>
            </a:r>
            <a:r>
              <a:rPr lang="en-US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corresponds to Blue.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59232" indent="-259232" algn="just">
              <a:spcBef>
                <a:spcPts val="544"/>
              </a:spcBef>
              <a:spcAft>
                <a:spcPts val="544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remaining colors are specified around the perimeter of the cone in the same order as in the HSV model.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59232" indent="-259232" algn="just">
              <a:spcBef>
                <a:spcPts val="544"/>
              </a:spcBef>
              <a:spcAft>
                <a:spcPts val="544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Magenta is at 60</a:t>
            </a:r>
            <a:r>
              <a:rPr lang="en-US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Red in at 120</a:t>
            </a:r>
            <a:r>
              <a:rPr lang="en-US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cyan in at H = 180</a:t>
            </a:r>
            <a:r>
              <a:rPr lang="en-US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59232" indent="-259232" algn="just">
              <a:spcBef>
                <a:spcPts val="544"/>
              </a:spcBef>
              <a:spcAft>
                <a:spcPts val="544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vertical axis is called lightness (L). </a:t>
            </a:r>
          </a:p>
          <a:p>
            <a:pPr marL="259232" indent="-259232" algn="just">
              <a:spcBef>
                <a:spcPts val="544"/>
              </a:spcBef>
              <a:spcAft>
                <a:spcPts val="544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 L = 0, we have black, and white is at  L = 1 </a:t>
            </a:r>
          </a:p>
          <a:p>
            <a:pPr marL="259232" indent="-259232" algn="just">
              <a:spcBef>
                <a:spcPts val="544"/>
              </a:spcBef>
              <a:spcAft>
                <a:spcPts val="544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Gray scale in along the L axis and the “pure hues”  on the L = 0.5 plane.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59232" indent="-259232" algn="just">
              <a:spcBef>
                <a:spcPts val="544"/>
              </a:spcBef>
              <a:spcAft>
                <a:spcPts val="544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Saturation parameter S specifies relative purity of a color. S varies from 0 to 1 pure hues are those for which S = 1 and L = 0.5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1088776" lvl="2" indent="-259232" algn="just">
              <a:spcBef>
                <a:spcPts val="544"/>
              </a:spcBef>
              <a:spcAft>
                <a:spcPts val="544"/>
              </a:spcAft>
              <a:buFont typeface="Courier New" panose="02070309020205020404" pitchFamily="49" charset="0"/>
              <a:buChar char="o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 S decreases, the hues are said to be less pure.</a:t>
            </a:r>
          </a:p>
          <a:p>
            <a:pPr marL="1088776" lvl="2" indent="-259232" algn="just">
              <a:spcBef>
                <a:spcPts val="544"/>
              </a:spcBef>
              <a:spcAft>
                <a:spcPts val="544"/>
              </a:spcAft>
              <a:buFont typeface="Courier New" panose="02070309020205020404" pitchFamily="49" charset="0"/>
              <a:buChar char="o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 S= 0, it is said to be gray scale.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15283D-2634-A541-68E0-0D11D412C6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2187" y="0"/>
            <a:ext cx="3115110" cy="6335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08896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EA0F7C4-9EF6-E47B-0468-89037699DA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1691" y="0"/>
            <a:ext cx="5902870" cy="68580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71B885CD-4DFD-5B60-A7CE-BDBA6E2C68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3225" y="1"/>
            <a:ext cx="9252993" cy="778479"/>
          </a:xfrm>
        </p:spPr>
        <p:txBody>
          <a:bodyPr/>
          <a:lstStyle/>
          <a:p>
            <a:r>
              <a:rPr lang="en-US" dirty="0"/>
              <a:t>HLS color model</a:t>
            </a:r>
          </a:p>
        </p:txBody>
      </p:sp>
    </p:spTree>
    <p:extLst>
      <p:ext uri="{BB962C8B-B14F-4D97-AF65-F5344CB8AC3E}">
        <p14:creationId xmlns:p14="http://schemas.microsoft.com/office/powerpoint/2010/main" val="151303222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F93EB-6A0E-A32E-49C4-E64337BB31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216" y="365125"/>
            <a:ext cx="4884174" cy="1325563"/>
          </a:xfrm>
        </p:spPr>
        <p:txBody>
          <a:bodyPr>
            <a:normAutofit/>
          </a:bodyPr>
          <a:lstStyle/>
          <a:p>
            <a:r>
              <a:rPr lang="en-US" sz="4000" b="1" i="0" dirty="0">
                <a:solidFill>
                  <a:srgbClr val="3E3E3E"/>
                </a:solidFill>
                <a:effectLst/>
                <a:latin typeface="Open Sans" panose="020B0606030504020204" pitchFamily="34" charset="0"/>
              </a:rPr>
              <a:t>HSV (or HSB) vs HSL</a:t>
            </a:r>
            <a:endParaRPr lang="en-IN" sz="4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483947-E751-37BC-405E-4D2D6D517F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0530" y="361170"/>
            <a:ext cx="5984466" cy="40268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2B7CBF9-7CA2-F697-AE20-F63D03A868A6}"/>
              </a:ext>
            </a:extLst>
          </p:cNvPr>
          <p:cNvSpPr txBox="1"/>
          <p:nvPr/>
        </p:nvSpPr>
        <p:spPr>
          <a:xfrm>
            <a:off x="710384" y="1757687"/>
            <a:ext cx="50119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3E3E3E"/>
                </a:solidFill>
                <a:effectLst/>
                <a:latin typeface="Open Sans" panose="020B0606030504020204" pitchFamily="34" charset="0"/>
              </a:rPr>
              <a:t>presented as </a:t>
            </a:r>
            <a:r>
              <a:rPr lang="en-US" b="1" i="0" dirty="0">
                <a:solidFill>
                  <a:srgbClr val="3E3E3E"/>
                </a:solidFill>
                <a:effectLst/>
                <a:latin typeface="Open Sans" panose="020B0606030504020204" pitchFamily="34" charset="0"/>
              </a:rPr>
              <a:t>cones and bi-cones</a:t>
            </a:r>
            <a:r>
              <a:rPr lang="en-US" b="0" i="0" dirty="0">
                <a:solidFill>
                  <a:srgbClr val="3E3E3E"/>
                </a:solidFill>
                <a:effectLst/>
                <a:latin typeface="Open Sans" panose="020B0606030504020204" pitchFamily="34" charset="0"/>
              </a:rPr>
              <a:t> respectively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5743938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A6844-0626-1F85-D969-AB41DB3E2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1D35"/>
                </a:solidFill>
                <a:effectLst/>
                <a:latin typeface="Google Sans"/>
              </a:rPr>
              <a:t>Halftoning and dithering</a:t>
            </a:r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6D6497-A02E-6569-399B-D144B550CC06}"/>
              </a:ext>
            </a:extLst>
          </p:cNvPr>
          <p:cNvSpPr txBox="1"/>
          <p:nvPr/>
        </p:nvSpPr>
        <p:spPr>
          <a:xfrm>
            <a:off x="914399" y="1484275"/>
            <a:ext cx="10009239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0" i="0" dirty="0">
                <a:solidFill>
                  <a:srgbClr val="001D35"/>
                </a:solidFill>
                <a:effectLst/>
                <a:latin typeface="Google Sans"/>
              </a:rPr>
              <a:t>are </a:t>
            </a:r>
            <a:r>
              <a:rPr lang="en-US" sz="2800" dirty="0"/>
              <a:t>image processing techniques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that simulate shades of gray or color using only two colors (usually black and white or a limited palette)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by varying the size, spacing, or pattern of dots or pixels</a:t>
            </a:r>
            <a:endParaRPr lang="en-IN" sz="2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7B03303-64E6-87C0-8925-343B1AD8A3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345" y="3557844"/>
            <a:ext cx="8697539" cy="2619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23284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B8470-E8BF-E2E7-AF3F-108D14D1A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Halftone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C0623B-008F-5398-CFC6-10161A186C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3742" y="1739742"/>
            <a:ext cx="6809926" cy="5078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11550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D2B54D-B47E-3C45-1FA4-3F9366F8AE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83572"/>
          </a:xfrm>
        </p:spPr>
        <p:txBody>
          <a:bodyPr>
            <a:normAutofit/>
          </a:bodyPr>
          <a:lstStyle/>
          <a:p>
            <a:r>
              <a:rPr lang="en-IN" sz="3200" b="0" i="0" u="none" strike="noStrike" baseline="0" dirty="0">
                <a:latin typeface="Arial" panose="020B0604020202020204" pitchFamily="34" charset="0"/>
              </a:rPr>
              <a:t>Half-toning</a:t>
            </a:r>
            <a:endParaRPr lang="en-IN" sz="6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08ABA1-1C70-2FCC-C524-AB8F37933EBF}"/>
              </a:ext>
            </a:extLst>
          </p:cNvPr>
          <p:cNvSpPr txBox="1"/>
          <p:nvPr/>
        </p:nvSpPr>
        <p:spPr>
          <a:xfrm>
            <a:off x="838200" y="1092680"/>
            <a:ext cx="816814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001D35"/>
                </a:solidFill>
                <a:effectLst/>
                <a:latin typeface="Google Sans"/>
              </a:rPr>
              <a:t>is a technique that </a:t>
            </a:r>
            <a:r>
              <a:rPr lang="en-US" sz="2000" dirty="0"/>
              <a:t>simulates shades of gray by using patterns of dots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b="0" i="0" dirty="0">
                <a:solidFill>
                  <a:srgbClr val="001D35"/>
                </a:solidFill>
                <a:effectLst/>
                <a:latin typeface="Google Sans"/>
              </a:rPr>
              <a:t>originated in printing technology</a:t>
            </a:r>
            <a:endParaRPr lang="en-US" sz="2000" b="0" i="0" dirty="0">
              <a:solidFill>
                <a:srgbClr val="001D35"/>
              </a:solidFill>
              <a:effectLst/>
              <a:latin typeface="Google Sans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/>
              <a:t>Dot-size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18DF81B-FC5D-31DC-B5BF-A5062EF105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593" y="2416119"/>
            <a:ext cx="8810919" cy="4269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3578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E88025-E566-5ADD-3554-CBD8334F9D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1884" y="1735346"/>
            <a:ext cx="5368413" cy="753518"/>
          </a:xfrm>
        </p:spPr>
        <p:txBody>
          <a:bodyPr>
            <a:normAutofit/>
          </a:bodyPr>
          <a:lstStyle/>
          <a:p>
            <a:r>
              <a:rPr lang="en-IN" sz="2800" b="1" i="0" u="none" strike="noStrike" baseline="0" dirty="0">
                <a:solidFill>
                  <a:srgbClr val="000000"/>
                </a:solidFill>
                <a:latin typeface="OGFMKG+TimesNewRoman,Bold"/>
              </a:rPr>
              <a:t>Local illumination model:</a:t>
            </a:r>
            <a:endParaRPr lang="en-IN" sz="6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26B607-7E31-B024-14B1-855CEC1AB479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609562" y="2263276"/>
            <a:ext cx="10589380" cy="1246840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0" i="0" u="none" strike="noStrike" baseline="0" dirty="0">
                <a:solidFill>
                  <a:srgbClr val="000000"/>
                </a:solidFill>
                <a:latin typeface="OGFMIE+TimesNewRoman"/>
              </a:rPr>
              <a:t>the light that goes </a:t>
            </a:r>
            <a:r>
              <a:rPr lang="en-US" sz="3200" b="0" i="0" u="none" strike="noStrike" baseline="0" dirty="0">
                <a:solidFill>
                  <a:srgbClr val="EE0000"/>
                </a:solidFill>
                <a:latin typeface="OGFMIE+TimesNewRoman"/>
              </a:rPr>
              <a:t>directly</a:t>
            </a:r>
            <a:r>
              <a:rPr lang="en-US" sz="3200" b="0" i="0" u="none" strike="noStrike" baseline="0" dirty="0">
                <a:solidFill>
                  <a:srgbClr val="000000"/>
                </a:solidFill>
                <a:latin typeface="OGFMIE+TimesNewRoman"/>
              </a:rPr>
              <a:t> from the light source and is reflected from the surface.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571F4D-2B92-6F75-1382-D5FF7DBE8CB3}"/>
              </a:ext>
            </a:extLst>
          </p:cNvPr>
          <p:cNvSpPr txBox="1"/>
          <p:nvPr/>
        </p:nvSpPr>
        <p:spPr>
          <a:xfrm>
            <a:off x="894738" y="3799358"/>
            <a:ext cx="571250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1" i="0" u="none" strike="noStrike" baseline="0" dirty="0">
                <a:solidFill>
                  <a:srgbClr val="000000"/>
                </a:solidFill>
                <a:latin typeface="OGFMKG+TimesNewRoman,Bold"/>
              </a:rPr>
              <a:t>Global illumination model: </a:t>
            </a:r>
            <a:endParaRPr lang="en-IN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10C62D-81EF-18EF-E0B0-573410559F69}"/>
              </a:ext>
            </a:extLst>
          </p:cNvPr>
          <p:cNvSpPr txBox="1"/>
          <p:nvPr/>
        </p:nvSpPr>
        <p:spPr>
          <a:xfrm>
            <a:off x="609562" y="4278332"/>
            <a:ext cx="1023541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b="0" i="0" u="none" strike="noStrike" baseline="0" dirty="0">
                <a:solidFill>
                  <a:srgbClr val="000000"/>
                </a:solidFill>
                <a:latin typeface="OGFMIE+TimesNewRoman"/>
              </a:rPr>
              <a:t>light that is directly reflected from a light source via a surface to our eyes along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OGFMIE+TimesNewRoman"/>
              </a:rPr>
              <a:t> </a:t>
            </a:r>
            <a:r>
              <a:rPr lang="en-US" sz="3200" b="0" i="0" u="none" strike="noStrike" baseline="0" dirty="0">
                <a:solidFill>
                  <a:srgbClr val="000000"/>
                </a:solidFill>
                <a:latin typeface="OGFMIE+TimesNewRoman"/>
              </a:rPr>
              <a:t>with the addition of light incident on the surface after </a:t>
            </a:r>
            <a:r>
              <a:rPr lang="en-US" sz="3200" b="0" i="0" u="none" strike="noStrike" baseline="0" dirty="0">
                <a:solidFill>
                  <a:srgbClr val="EE0000"/>
                </a:solidFill>
                <a:latin typeface="OGFMIE+TimesNewRoman"/>
              </a:rPr>
              <a:t>multiple reflections </a:t>
            </a:r>
            <a:endParaRPr lang="en-IN" sz="3200" dirty="0">
              <a:solidFill>
                <a:srgbClr val="EE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82063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28F56-9986-9EF0-DFD0-0FAC65FE0C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1506" y="273352"/>
            <a:ext cx="10500175" cy="1145009"/>
          </a:xfrm>
        </p:spPr>
        <p:txBody>
          <a:bodyPr/>
          <a:lstStyle/>
          <a:p>
            <a:r>
              <a:rPr lang="en-IN" dirty="0"/>
              <a:t>Reflection: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212F87-A668-57B9-75B5-4657D5F80A55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1081507" y="1317523"/>
            <a:ext cx="5614257" cy="5122606"/>
          </a:xfrm>
        </p:spPr>
        <p:txBody>
          <a:bodyPr>
            <a:no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0" i="0" u="none" strike="noStrike" baseline="0" dirty="0">
                <a:solidFill>
                  <a:srgbClr val="000000"/>
                </a:solidFill>
                <a:latin typeface="Aptos Display" panose="020B0004020202020204" pitchFamily="34" charset="0"/>
              </a:rPr>
              <a:t>First Law of Reflection: The Incident ray, the Reflected ray and the Normal all lie on the same plane.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0" i="0" u="none" strike="noStrike" baseline="0" dirty="0">
                <a:solidFill>
                  <a:srgbClr val="000000"/>
                </a:solidFill>
                <a:latin typeface="Aptos Display" panose="020B0004020202020204" pitchFamily="34" charset="0"/>
              </a:rPr>
              <a:t>Second Law of Reflection: The angle of Incidence is equal to the angle of Reflection. </a:t>
            </a:r>
          </a:p>
          <a:p>
            <a:pPr marL="457200" marR="0" indent="-457200" algn="l">
              <a:buFont typeface="Arial" panose="020B0604020202020204" pitchFamily="34" charset="0"/>
              <a:buChar char="•"/>
            </a:pPr>
            <a:endParaRPr lang="en-IN" sz="3200" dirty="0">
              <a:solidFill>
                <a:srgbClr val="000000"/>
              </a:solidFill>
              <a:latin typeface="OGFMIE+TimesNewRoman"/>
            </a:endParaRPr>
          </a:p>
          <a:p>
            <a:pPr marL="285750" marR="0" indent="-285750" algn="l">
              <a:buFont typeface="Arial" panose="020B0604020202020204" pitchFamily="34" charset="0"/>
              <a:buChar char="•"/>
            </a:pPr>
            <a:r>
              <a:rPr lang="en-US" sz="2400" b="0" i="0" u="none" strike="noStrike" baseline="0" dirty="0">
                <a:solidFill>
                  <a:srgbClr val="EE0000"/>
                </a:solidFill>
                <a:latin typeface="OGFMIE+TimesNewRoman"/>
              </a:rPr>
              <a:t>I</a:t>
            </a:r>
            <a:r>
              <a:rPr lang="en-US" sz="2400" b="0" i="0" u="none" strike="noStrike" baseline="0" dirty="0">
                <a:solidFill>
                  <a:srgbClr val="000000"/>
                </a:solidFill>
                <a:latin typeface="OGFMIE+TimesNewRoman"/>
              </a:rPr>
              <a:t> for intensity- number of photons incident on a surface in specific time duration.</a:t>
            </a:r>
            <a:endParaRPr lang="en-IN" sz="4000" dirty="0">
              <a:solidFill>
                <a:srgbClr val="000000"/>
              </a:solidFill>
              <a:latin typeface="OGFMIE+TimesNewRoman"/>
            </a:endParaRPr>
          </a:p>
          <a:p>
            <a:pPr marL="457200" marR="0" indent="-457200" algn="l">
              <a:buFont typeface="Arial" panose="020B0604020202020204" pitchFamily="34" charset="0"/>
              <a:buChar char="•"/>
            </a:pPr>
            <a:endParaRPr lang="en-IN" sz="3200" dirty="0">
              <a:solidFill>
                <a:srgbClr val="000000"/>
              </a:solidFill>
              <a:latin typeface="OGFMIE+TimesNewRoman"/>
            </a:endParaRPr>
          </a:p>
          <a:p>
            <a:endParaRPr lang="en-IN" sz="32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2186A8A-8505-C20C-80CF-0A3ECAE50F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4195" y="963561"/>
            <a:ext cx="4620444" cy="2870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70341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F0E2C08D-378F-203A-3356-06FF43C77DF2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855406" y="1238865"/>
            <a:ext cx="10333704" cy="5270089"/>
          </a:xfrm>
        </p:spPr>
        <p:txBody>
          <a:bodyPr>
            <a:normAutofit/>
          </a:bodyPr>
          <a:lstStyle/>
          <a:p>
            <a:pPr marL="0" marR="0" indent="0" algn="l">
              <a:spcAft>
                <a:spcPts val="600"/>
              </a:spcAft>
              <a:buNone/>
            </a:pPr>
            <a:r>
              <a:rPr lang="en-US" sz="24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surface has 4 types of interaction with light:</a:t>
            </a:r>
          </a:p>
          <a:p>
            <a:pPr marL="342900" marR="0" indent="-3429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Diffuse reflection – light is reflected </a:t>
            </a:r>
            <a:r>
              <a:rPr lang="en-US" sz="2400" b="0" i="0" u="none" strike="noStrike" baseline="0" dirty="0">
                <a:solidFill>
                  <a:srgbClr val="EE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uniformly</a:t>
            </a:r>
            <a:r>
              <a:rPr lang="en-US" sz="24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with no specific direction </a:t>
            </a:r>
          </a:p>
          <a:p>
            <a:pPr marL="342900" marR="0" indent="-3429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Specular reflection – light is reflected in a </a:t>
            </a:r>
            <a:r>
              <a:rPr lang="en-US" sz="2400" b="0" i="0" u="none" strike="noStrike" baseline="0" dirty="0">
                <a:solidFill>
                  <a:srgbClr val="EE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specific direction </a:t>
            </a:r>
          </a:p>
          <a:p>
            <a:pPr marL="342900" marR="0" indent="-3429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Diffuse transmission – light is transmitted </a:t>
            </a:r>
            <a:r>
              <a:rPr lang="en-US" sz="2400" b="0" i="0" u="none" strike="noStrike" baseline="0" dirty="0">
                <a:solidFill>
                  <a:srgbClr val="EE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uniformly</a:t>
            </a:r>
            <a:r>
              <a:rPr lang="en-US" sz="24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with no preferred direction </a:t>
            </a:r>
          </a:p>
          <a:p>
            <a:pPr marL="342900" marR="0" indent="-3429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Specular transmission – light is transmitted in a </a:t>
            </a:r>
            <a:r>
              <a:rPr lang="en-US" sz="2400" b="0" i="0" u="none" strike="noStrike" baseline="0" dirty="0">
                <a:solidFill>
                  <a:srgbClr val="EE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preferred direction</a:t>
            </a:r>
            <a:r>
              <a:rPr lang="en-US" sz="24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marL="0" marR="0" indent="0" algn="l">
              <a:spcAft>
                <a:spcPts val="600"/>
              </a:spcAft>
              <a:buNone/>
            </a:pPr>
            <a:endParaRPr lang="en-IN" sz="24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indent="0" algn="l">
              <a:spcAft>
                <a:spcPts val="600"/>
              </a:spcAft>
              <a:buNone/>
            </a:pPr>
            <a:r>
              <a:rPr lang="en-IN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IN" sz="24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ypes of reflection</a:t>
            </a:r>
          </a:p>
          <a:p>
            <a:pPr marL="0" marR="0" indent="0" algn="just">
              <a:spcAft>
                <a:spcPts val="600"/>
              </a:spcAft>
              <a:buNone/>
            </a:pPr>
            <a:r>
              <a:rPr lang="en-IN" sz="24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• </a:t>
            </a:r>
            <a:r>
              <a:rPr lang="en-IN" sz="2400" b="1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Ambient Reflection </a:t>
            </a:r>
            <a:endParaRPr lang="en-IN" sz="2400" b="0" i="0" u="none" strike="noStrike" baseline="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indent="0" algn="just">
              <a:spcAft>
                <a:spcPts val="600"/>
              </a:spcAft>
              <a:buNone/>
            </a:pPr>
            <a:r>
              <a:rPr lang="en-IN" sz="24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• </a:t>
            </a:r>
            <a:r>
              <a:rPr lang="en-IN" sz="2400" b="1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Diffuse Reflection </a:t>
            </a:r>
            <a:endParaRPr lang="en-IN" sz="2400" b="0" i="0" u="none" strike="noStrike" baseline="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indent="0" algn="just">
              <a:spcAft>
                <a:spcPts val="600"/>
              </a:spcAft>
              <a:buNone/>
            </a:pPr>
            <a:r>
              <a:rPr lang="en-IN" sz="24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• </a:t>
            </a:r>
            <a:r>
              <a:rPr lang="en-IN" sz="2400" b="1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Specular Reflection</a:t>
            </a:r>
          </a:p>
          <a:p>
            <a:pPr marL="0" marR="0" indent="0" algn="just">
              <a:spcAft>
                <a:spcPts val="600"/>
              </a:spcAft>
              <a:buNone/>
            </a:pPr>
            <a:endParaRPr lang="en-IN" sz="2400" b="1" i="0" u="none" strike="noStrike" baseline="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marR="0" indent="-514350" algn="just">
              <a:spcAft>
                <a:spcPts val="600"/>
              </a:spcAft>
              <a:buFont typeface="+mj-lt"/>
              <a:buAutoNum type="arabicPeriod"/>
            </a:pPr>
            <a:r>
              <a:rPr lang="en-IN" sz="2400" b="1" i="0" dirty="0" err="1">
                <a:solidFill>
                  <a:srgbClr val="28282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Gouraud</a:t>
            </a:r>
            <a:r>
              <a:rPr lang="en-IN" sz="2400" b="0" i="0" dirty="0">
                <a:solidFill>
                  <a:srgbClr val="28282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shading</a:t>
            </a:r>
            <a:endParaRPr lang="en-IN" sz="2400" b="1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marR="0" indent="-514350" algn="just">
              <a:spcAft>
                <a:spcPts val="600"/>
              </a:spcAft>
              <a:buFont typeface="+mj-lt"/>
              <a:buAutoNum type="arabicPeriod"/>
            </a:pPr>
            <a:r>
              <a:rPr lang="en-IN" sz="2400" b="1" i="0" dirty="0">
                <a:solidFill>
                  <a:srgbClr val="28282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Phong </a:t>
            </a:r>
            <a:r>
              <a:rPr lang="en-IN" sz="2400" b="0" i="0" dirty="0">
                <a:solidFill>
                  <a:srgbClr val="28282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shading</a:t>
            </a:r>
            <a:endParaRPr lang="en-IN" sz="2400" b="0" i="0" u="none" strike="noStrike" baseline="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436F0B1-8A6B-9991-B786-4649CD5C8692}"/>
              </a:ext>
            </a:extLst>
          </p:cNvPr>
          <p:cNvSpPr txBox="1"/>
          <p:nvPr/>
        </p:nvSpPr>
        <p:spPr>
          <a:xfrm>
            <a:off x="855406" y="464263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Interaction of Light and Surface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3645031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08BF39-F6AB-BA71-A1FA-7C6570234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62" y="273353"/>
            <a:ext cx="10972120" cy="551596"/>
          </a:xfrm>
        </p:spPr>
        <p:txBody>
          <a:bodyPr>
            <a:normAutofit fontScale="90000"/>
          </a:bodyPr>
          <a:lstStyle/>
          <a:p>
            <a:r>
              <a:rPr lang="en-IN" dirty="0"/>
              <a:t>Difference: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5D82A8-28BF-DCDC-2E08-29B0425A6936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609562" y="983973"/>
            <a:ext cx="10972120" cy="2574235"/>
          </a:xfrm>
        </p:spPr>
        <p:txBody>
          <a:bodyPr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i="0" dirty="0">
                <a:solidFill>
                  <a:srgbClr val="282829"/>
                </a:solidFill>
                <a:effectLst/>
                <a:latin typeface="-apple-system"/>
              </a:rPr>
              <a:t>ambient light</a:t>
            </a:r>
            <a:r>
              <a:rPr lang="en-US" sz="2400" b="0" i="0" dirty="0">
                <a:solidFill>
                  <a:srgbClr val="282829"/>
                </a:solidFill>
                <a:effectLst/>
                <a:latin typeface="-apple-system"/>
              </a:rPr>
              <a:t> is merely a constant value throughout a scene</a:t>
            </a:r>
          </a:p>
          <a:p>
            <a:pPr lvl="5"/>
            <a:r>
              <a:rPr lang="en-US" sz="2400" b="0" i="0" dirty="0">
                <a:solidFill>
                  <a:srgbClr val="282829"/>
                </a:solidFill>
                <a:effectLst/>
                <a:latin typeface="-apple-system"/>
              </a:rPr>
              <a:t>	result is a sort of matte looking object.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i="0" dirty="0">
                <a:solidFill>
                  <a:srgbClr val="282829"/>
                </a:solidFill>
                <a:effectLst/>
                <a:latin typeface="-apple-system"/>
              </a:rPr>
              <a:t>diffuse light</a:t>
            </a:r>
            <a:r>
              <a:rPr lang="en-US" sz="2400" b="0" i="0" dirty="0">
                <a:solidFill>
                  <a:srgbClr val="282829"/>
                </a:solidFill>
                <a:effectLst/>
                <a:latin typeface="-apple-system"/>
              </a:rPr>
              <a:t> is the reflection of light in all directions at a given point</a:t>
            </a:r>
          </a:p>
          <a:p>
            <a:pPr lvl="2"/>
            <a:r>
              <a:rPr lang="en-US" sz="2400" b="0" i="0" dirty="0">
                <a:solidFill>
                  <a:srgbClr val="282829"/>
                </a:solidFill>
                <a:effectLst/>
                <a:latin typeface="-apple-system"/>
              </a:rPr>
              <a:t>	a warmer looking object with a little bit more finish.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i="0" dirty="0">
                <a:solidFill>
                  <a:srgbClr val="282829"/>
                </a:solidFill>
                <a:effectLst/>
                <a:latin typeface="-apple-system"/>
              </a:rPr>
              <a:t>specular light</a:t>
            </a:r>
            <a:r>
              <a:rPr lang="en-US" sz="2400" b="0" i="0" dirty="0">
                <a:solidFill>
                  <a:srgbClr val="282829"/>
                </a:solidFill>
                <a:effectLst/>
                <a:latin typeface="-apple-system"/>
              </a:rPr>
              <a:t> is the reflection of light in a single direction, gives a shiny look.</a:t>
            </a:r>
          </a:p>
          <a:p>
            <a:pPr lvl="2"/>
            <a:r>
              <a:rPr lang="en-US" sz="2400" b="0" i="0" dirty="0">
                <a:solidFill>
                  <a:srgbClr val="282829"/>
                </a:solidFill>
                <a:effectLst/>
                <a:latin typeface="-apple-system"/>
              </a:rPr>
              <a:t>	localized part of the object gives it a very shiny finish.</a:t>
            </a:r>
            <a:endParaRPr lang="en-IN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24A40E-908D-E488-9CEE-03984C7E0D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66877" y="3644971"/>
            <a:ext cx="10626792" cy="2984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7360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023" y="0"/>
            <a:ext cx="8229954" cy="850049"/>
          </a:xfrm>
        </p:spPr>
        <p:txBody>
          <a:bodyPr/>
          <a:lstStyle/>
          <a:p>
            <a:pPr algn="ctr"/>
            <a:r>
              <a:rPr lang="en-US" dirty="0"/>
              <a:t>Ambient light</a:t>
            </a:r>
          </a:p>
        </p:txBody>
      </p:sp>
      <p:sp>
        <p:nvSpPr>
          <p:cNvPr id="4" name="Rectangle 3"/>
          <p:cNvSpPr/>
          <p:nvPr/>
        </p:nvSpPr>
        <p:spPr>
          <a:xfrm>
            <a:off x="1012723" y="673073"/>
            <a:ext cx="10274709" cy="54886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9232" indent="-259232" algn="just">
              <a:spcBef>
                <a:spcPts val="544"/>
              </a:spcBef>
              <a:spcAft>
                <a:spcPts val="544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combination of light reflections from various surfaces to produce a uniform illumination is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called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ambient light (</a:t>
            </a:r>
            <a:r>
              <a:rPr lang="en-US" sz="2400" b="1" dirty="0">
                <a:solidFill>
                  <a:srgbClr val="EE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background light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). </a:t>
            </a:r>
          </a:p>
          <a:p>
            <a:pPr marL="259232" indent="-259232" algn="just">
              <a:spcBef>
                <a:spcPts val="544"/>
              </a:spcBef>
              <a:spcAft>
                <a:spcPts val="544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Ambient light has no directional properties. </a:t>
            </a:r>
          </a:p>
          <a:p>
            <a:pPr marL="259232" indent="-259232" algn="just">
              <a:spcBef>
                <a:spcPts val="544"/>
              </a:spcBef>
              <a:spcAft>
                <a:spcPts val="544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amount of ambient light incident on all the surfaces and object are constant in all direction.  </a:t>
            </a:r>
          </a:p>
          <a:p>
            <a:pPr marL="259232" indent="-259232" algn="just">
              <a:spcBef>
                <a:spcPts val="544"/>
              </a:spcBef>
              <a:spcAft>
                <a:spcPts val="544"/>
              </a:spcAft>
              <a:buFont typeface="Arial" panose="020B0604020202020204" pitchFamily="34" charset="0"/>
              <a:buChar char="•"/>
            </a:pPr>
            <a:r>
              <a:rPr lang="en-US" sz="2400" b="0" i="0" u="none" strike="noStrike" baseline="0" dirty="0">
                <a:solidFill>
                  <a:srgbClr val="EE0000"/>
                </a:solidFill>
                <a:latin typeface="OGFMIE+TimesNewRoman"/>
              </a:rPr>
              <a:t>I</a:t>
            </a:r>
            <a:r>
              <a:rPr lang="en-US" sz="2400" b="0" i="0" u="none" strike="noStrike" baseline="0" dirty="0">
                <a:solidFill>
                  <a:srgbClr val="000000"/>
                </a:solidFill>
                <a:latin typeface="OGFMIE+TimesNewRoman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OGFMIE+TimesNewRoman"/>
              </a:rPr>
              <a:t>(</a:t>
            </a:r>
            <a:r>
              <a:rPr lang="en-US" sz="2400" b="0" i="0" u="none" strike="noStrike" baseline="0" dirty="0">
                <a:solidFill>
                  <a:srgbClr val="EE0000"/>
                </a:solidFill>
                <a:latin typeface="OGFMIE+TimesNewRoman"/>
              </a:rPr>
              <a:t>I</a:t>
            </a:r>
            <a:r>
              <a:rPr lang="en-US" sz="2400" b="0" i="0" u="none" strike="noStrike" baseline="0" dirty="0">
                <a:solidFill>
                  <a:srgbClr val="000000"/>
                </a:solidFill>
                <a:latin typeface="OGFMIE+TimesNewRoman"/>
              </a:rPr>
              <a:t>ntensity)- (the number of photons incident on a surface in specific time duration). </a:t>
            </a:r>
          </a:p>
          <a:p>
            <a:pPr marL="259232" indent="-259232" algn="just">
              <a:spcBef>
                <a:spcPts val="544"/>
              </a:spcBef>
              <a:spcAft>
                <a:spcPts val="544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Consider that 𝐼</a:t>
            </a:r>
            <a:r>
              <a:rPr 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1800" b="0" i="0" u="none" strike="noStrike" baseline="30000" dirty="0">
                <a:solidFill>
                  <a:srgbClr val="000000"/>
                </a:solidFill>
                <a:latin typeface="OGFMIE+TimesNewRoman"/>
              </a:rPr>
              <a:t>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OGFMIE+TimesNewRoman"/>
              </a:rPr>
              <a:t>→ </a:t>
            </a:r>
            <a:r>
              <a:rPr lang="en-US" sz="2400" b="0" i="0" u="none" strike="noStrike" baseline="0" dirty="0">
                <a:solidFill>
                  <a:srgbClr val="000000"/>
                </a:solidFill>
                <a:latin typeface="OGFMIE+TimesNewRoman"/>
              </a:rPr>
              <a:t>intensity of ambient light; 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16432" lvl="1" indent="-259232" algn="just">
              <a:spcBef>
                <a:spcPts val="544"/>
              </a:spcBef>
              <a:spcAft>
                <a:spcPts val="544"/>
              </a:spcAft>
              <a:buFont typeface="Arial" panose="020B0604020202020204" pitchFamily="34" charset="0"/>
              <a:buChar char="•"/>
            </a:pPr>
            <a:r>
              <a:rPr lang="en-US" sz="2400" i="0" u="none" strike="noStrike" baseline="0" dirty="0">
                <a:solidFill>
                  <a:srgbClr val="000000"/>
                </a:solidFill>
                <a:latin typeface="Aptos Display" panose="020B0004020202020204" pitchFamily="34" charset="0"/>
                <a:cs typeface="Times New Roman" panose="02020603050405020304" pitchFamily="18" charset="0"/>
              </a:rPr>
              <a:t>K</a:t>
            </a:r>
            <a:r>
              <a:rPr lang="en-US" sz="2400" i="0" u="none" strike="noStrike" baseline="-25000" dirty="0">
                <a:solidFill>
                  <a:srgbClr val="000000"/>
                </a:solidFill>
                <a:latin typeface="Aptos Display" panose="020B0004020202020204" pitchFamily="34" charset="0"/>
                <a:cs typeface="Times New Roman" panose="02020603050405020304" pitchFamily="18" charset="0"/>
              </a:rPr>
              <a:t>a  </a:t>
            </a:r>
            <a:r>
              <a:rPr lang="en-US" sz="2400" i="0" u="none" strike="noStrike" dirty="0">
                <a:solidFill>
                  <a:srgbClr val="000000"/>
                </a:solidFill>
                <a:latin typeface="Aptos Display" panose="020B0004020202020204" pitchFamily="34" charset="0"/>
                <a:cs typeface="Times New Roman" panose="02020603050405020304" pitchFamily="18" charset="0"/>
              </a:rPr>
              <a:t>-&gt;(</a:t>
            </a:r>
            <a:r>
              <a:rPr lang="en-US" sz="2400" b="0" i="0" u="none" strike="noStrike" baseline="0" dirty="0">
                <a:solidFill>
                  <a:srgbClr val="000000"/>
                </a:solidFill>
                <a:latin typeface="OGFMIE+TimesNewRoman"/>
              </a:rPr>
              <a:t> property of material ) </a:t>
            </a:r>
            <a:r>
              <a:rPr lang="en-IN" sz="2400" i="0" u="none" strike="noStrike" baseline="0" dirty="0">
                <a:solidFill>
                  <a:srgbClr val="000000"/>
                </a:solidFill>
                <a:latin typeface="Aptos Display" panose="020B0004020202020204" pitchFamily="34" charset="0"/>
              </a:rPr>
              <a:t>Ambient reflection coefficient</a:t>
            </a:r>
            <a:r>
              <a:rPr lang="en-US" sz="2400" b="0" i="0" dirty="0">
                <a:solidFill>
                  <a:srgbClr val="374151"/>
                </a:solidFill>
                <a:effectLst/>
                <a:latin typeface="system-ui"/>
              </a:rPr>
              <a:t> </a:t>
            </a:r>
          </a:p>
          <a:p>
            <a:pPr marL="1173632" lvl="2" indent="-259232" algn="just">
              <a:spcBef>
                <a:spcPts val="544"/>
              </a:spcBef>
              <a:spcAft>
                <a:spcPts val="544"/>
              </a:spcAft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374151"/>
                </a:solidFill>
                <a:effectLst/>
                <a:latin typeface="system-ui"/>
              </a:rPr>
              <a:t>If </a:t>
            </a:r>
            <a:r>
              <a:rPr lang="en-US" sz="2000" i="1" dirty="0">
                <a:effectLst/>
                <a:latin typeface="KaTeX_Math"/>
              </a:rPr>
              <a:t>K</a:t>
            </a:r>
            <a:r>
              <a:rPr lang="en-US" sz="2000" i="1" baseline="-25000" dirty="0">
                <a:effectLst/>
                <a:latin typeface="KaTeX_Math"/>
              </a:rPr>
              <a:t>a</a:t>
            </a:r>
            <a:r>
              <a:rPr lang="en-US" sz="2000" dirty="0">
                <a:effectLst/>
                <a:latin typeface="KaTeX_Main"/>
              </a:rPr>
              <a:t>​ </a:t>
            </a:r>
            <a:r>
              <a:rPr lang="en-US" sz="2000" b="0" i="0" dirty="0">
                <a:solidFill>
                  <a:srgbClr val="374151"/>
                </a:solidFill>
                <a:effectLst/>
                <a:latin typeface="system-ui"/>
              </a:rPr>
              <a:t>is </a:t>
            </a:r>
            <a:r>
              <a:rPr lang="en-US" sz="2000" dirty="0">
                <a:effectLst/>
                <a:latin typeface="KaTeX_Main"/>
              </a:rPr>
              <a:t>0.5</a:t>
            </a:r>
            <a:r>
              <a:rPr lang="en-US" sz="2000" b="0" i="0" dirty="0">
                <a:solidFill>
                  <a:srgbClr val="374151"/>
                </a:solidFill>
                <a:effectLst/>
                <a:latin typeface="system-ui"/>
              </a:rPr>
              <a:t>, it means that the material shows </a:t>
            </a:r>
            <a:r>
              <a:rPr lang="en-US" sz="2000" dirty="0">
                <a:effectLst/>
                <a:latin typeface="KaTeX_Main"/>
              </a:rPr>
              <a:t>50%</a:t>
            </a:r>
            <a:r>
              <a:rPr lang="en-US" sz="2000" b="0" i="0" dirty="0">
                <a:solidFill>
                  <a:srgbClr val="374151"/>
                </a:solidFill>
                <a:effectLst/>
                <a:latin typeface="system-ui"/>
              </a:rPr>
              <a:t> of the ambient reflection</a:t>
            </a:r>
          </a:p>
          <a:p>
            <a:pPr marL="716432" lvl="1" indent="-259232" algn="just">
              <a:spcBef>
                <a:spcPts val="544"/>
              </a:spcBef>
              <a:spcAft>
                <a:spcPts val="544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resulting reflected light is constant for all the surfaces</a:t>
            </a:r>
            <a:endParaRPr lang="en-IN" sz="2400" i="0" u="none" strike="noStrike" baseline="0" dirty="0">
              <a:solidFill>
                <a:srgbClr val="000000"/>
              </a:solidFill>
              <a:latin typeface="Aptos Display" panose="020B0004020202020204" pitchFamily="34" charset="0"/>
            </a:endParaRPr>
          </a:p>
          <a:p>
            <a:pPr marL="716432" lvl="1" indent="-259232" algn="just">
              <a:spcBef>
                <a:spcPts val="544"/>
              </a:spcBef>
              <a:spcAft>
                <a:spcPts val="544"/>
              </a:spcAft>
              <a:buFont typeface="Arial" panose="020B0604020202020204" pitchFamily="34" charset="0"/>
              <a:buChar char="•"/>
            </a:pPr>
            <a:r>
              <a:rPr lang="en-US" sz="2400" b="0" i="1" u="none" strike="noStrike" baseline="0" dirty="0">
                <a:solidFill>
                  <a:srgbClr val="000000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I</a:t>
            </a:r>
            <a:r>
              <a:rPr lang="en-US" sz="2400" b="0" i="0" u="none" strike="noStrike" baseline="0" dirty="0">
                <a:solidFill>
                  <a:srgbClr val="000000"/>
                </a:solidFill>
                <a:latin typeface="OGFOJB+TimesNewRoman,Italic"/>
              </a:rPr>
              <a:t>  -&gt; Intensity of reflected ambient light</a:t>
            </a:r>
            <a:endParaRPr lang="en-US" sz="3200" baseline="-25000" dirty="0">
              <a:latin typeface="Aptos Display" panose="020B00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D4BAE65-4571-7528-B7D1-287B4CFB2B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2761" y="6178375"/>
            <a:ext cx="7918336" cy="497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6428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1166</TotalTime>
  <Words>3556</Words>
  <Application>Microsoft Office PowerPoint</Application>
  <PresentationFormat>Widescreen</PresentationFormat>
  <Paragraphs>338</Paragraphs>
  <Slides>45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68" baseType="lpstr">
      <vt:lpstr>MS Gothic</vt:lpstr>
      <vt:lpstr>-apple-system</vt:lpstr>
      <vt:lpstr>Aptos Display</vt:lpstr>
      <vt:lpstr>Arial</vt:lpstr>
      <vt:lpstr>Calibri</vt:lpstr>
      <vt:lpstr>Calibri Light</vt:lpstr>
      <vt:lpstr>Cambria Math</vt:lpstr>
      <vt:lpstr>Courier New</vt:lpstr>
      <vt:lpstr>Georgia</vt:lpstr>
      <vt:lpstr>Google Sans</vt:lpstr>
      <vt:lpstr>KaTeX_Main</vt:lpstr>
      <vt:lpstr>KaTeX_Math</vt:lpstr>
      <vt:lpstr>Nunito Sans</vt:lpstr>
      <vt:lpstr>OGFMIE+TimesNewRoman</vt:lpstr>
      <vt:lpstr>OGFMKG+TimesNewRoman,Bold</vt:lpstr>
      <vt:lpstr>OGFOJB+TimesNewRoman,Italic</vt:lpstr>
      <vt:lpstr>Open Sans</vt:lpstr>
      <vt:lpstr>pt-sans</vt:lpstr>
      <vt:lpstr>pt-serif</vt:lpstr>
      <vt:lpstr>Raleway</vt:lpstr>
      <vt:lpstr>system-ui</vt:lpstr>
      <vt:lpstr>Times New Roman</vt:lpstr>
      <vt:lpstr>Office Theme</vt:lpstr>
      <vt:lpstr>Color Model </vt:lpstr>
      <vt:lpstr>PowerPoint Presentation</vt:lpstr>
      <vt:lpstr>Illumination:</vt:lpstr>
      <vt:lpstr>Properties of LIGHT SOURCE</vt:lpstr>
      <vt:lpstr>Local illumination model:</vt:lpstr>
      <vt:lpstr>Reflection:</vt:lpstr>
      <vt:lpstr>PowerPoint Presentation</vt:lpstr>
      <vt:lpstr>Difference:</vt:lpstr>
      <vt:lpstr>Ambient light</vt:lpstr>
      <vt:lpstr>Diffuse reflection</vt:lpstr>
      <vt:lpstr>PowerPoint Presentation</vt:lpstr>
      <vt:lpstr>PowerPoint Presentation</vt:lpstr>
      <vt:lpstr>Specular Reflection and the Phong Model.</vt:lpstr>
      <vt:lpstr>PowerPoint Presentation</vt:lpstr>
      <vt:lpstr>resulting intensity in the case when all ambient/diffuse/ specular reflection occurs is </vt:lpstr>
      <vt:lpstr>PowerPoint Presentation</vt:lpstr>
      <vt:lpstr>Flat shading</vt:lpstr>
      <vt:lpstr>PowerPoint Presentation</vt:lpstr>
      <vt:lpstr>PowerPoint Presentation</vt:lpstr>
      <vt:lpstr>Phong shading OR Normal Vector Interpolation Shading </vt:lpstr>
      <vt:lpstr>PowerPoint Presentation</vt:lpstr>
      <vt:lpstr>PowerPoint Presentation</vt:lpstr>
      <vt:lpstr>Q- Phong shading is better than Gouraud shading?</vt:lpstr>
      <vt:lpstr>PowerPoint Presentation</vt:lpstr>
      <vt:lpstr>Light</vt:lpstr>
      <vt:lpstr>Properties of light</vt:lpstr>
      <vt:lpstr>  Color  </vt:lpstr>
      <vt:lpstr>Color Spectrum</vt:lpstr>
      <vt:lpstr>Grayscale</vt:lpstr>
      <vt:lpstr>RGB color model</vt:lpstr>
      <vt:lpstr>PowerPoint Presentation</vt:lpstr>
      <vt:lpstr>CMY color model</vt:lpstr>
      <vt:lpstr>PowerPoint Presentation</vt:lpstr>
      <vt:lpstr>YIQ Color model</vt:lpstr>
      <vt:lpstr>PowerPoint Presentation</vt:lpstr>
      <vt:lpstr>HSV Color model</vt:lpstr>
      <vt:lpstr>HSV</vt:lpstr>
      <vt:lpstr>PowerPoint Presentation</vt:lpstr>
      <vt:lpstr>HLS color model</vt:lpstr>
      <vt:lpstr>HLS color model</vt:lpstr>
      <vt:lpstr>HLS color model</vt:lpstr>
      <vt:lpstr>HSV (or HSB) vs HSL</vt:lpstr>
      <vt:lpstr>Halftoning and dithering</vt:lpstr>
      <vt:lpstr>Halftone</vt:lpstr>
      <vt:lpstr>Half-toning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MRM</dc:creator>
  <cp:lastModifiedBy>MRM</cp:lastModifiedBy>
  <cp:revision>24</cp:revision>
  <dcterms:created xsi:type="dcterms:W3CDTF">2025-02-10T12:31:23Z</dcterms:created>
  <dcterms:modified xsi:type="dcterms:W3CDTF">2025-03-12T06:21:08Z</dcterms:modified>
</cp:coreProperties>
</file>